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72"/>
  </p:notesMasterIdLst>
  <p:sldIdLst>
    <p:sldId id="257" r:id="rId2"/>
    <p:sldId id="258" r:id="rId3"/>
    <p:sldId id="262" r:id="rId4"/>
    <p:sldId id="418" r:id="rId5"/>
    <p:sldId id="323" r:id="rId6"/>
    <p:sldId id="347" r:id="rId7"/>
    <p:sldId id="348" r:id="rId8"/>
    <p:sldId id="349" r:id="rId9"/>
    <p:sldId id="491" r:id="rId10"/>
    <p:sldId id="492" r:id="rId11"/>
    <p:sldId id="493" r:id="rId12"/>
    <p:sldId id="494" r:id="rId13"/>
    <p:sldId id="350" r:id="rId14"/>
    <p:sldId id="366" r:id="rId15"/>
    <p:sldId id="329" r:id="rId16"/>
    <p:sldId id="351" r:id="rId17"/>
    <p:sldId id="352" r:id="rId18"/>
    <p:sldId id="353" r:id="rId19"/>
    <p:sldId id="328" r:id="rId20"/>
    <p:sldId id="359" r:id="rId21"/>
    <p:sldId id="354" r:id="rId22"/>
    <p:sldId id="486" r:id="rId23"/>
    <p:sldId id="423" r:id="rId24"/>
    <p:sldId id="509" r:id="rId25"/>
    <p:sldId id="424" r:id="rId26"/>
    <p:sldId id="355" r:id="rId27"/>
    <p:sldId id="357" r:id="rId28"/>
    <p:sldId id="358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508" r:id="rId37"/>
    <p:sldId id="420" r:id="rId38"/>
    <p:sldId id="422" r:id="rId39"/>
    <p:sldId id="421" r:id="rId40"/>
    <p:sldId id="327" r:id="rId41"/>
    <p:sldId id="360" r:id="rId42"/>
    <p:sldId id="361" r:id="rId43"/>
    <p:sldId id="365" r:id="rId44"/>
    <p:sldId id="472" r:id="rId45"/>
    <p:sldId id="473" r:id="rId46"/>
    <p:sldId id="47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506" r:id="rId59"/>
    <p:sldId id="326" r:id="rId60"/>
    <p:sldId id="463" r:id="rId61"/>
    <p:sldId id="464" r:id="rId62"/>
    <p:sldId id="507" r:id="rId63"/>
    <p:sldId id="363" r:id="rId64"/>
    <p:sldId id="364" r:id="rId65"/>
    <p:sldId id="485" r:id="rId66"/>
    <p:sldId id="490" r:id="rId67"/>
    <p:sldId id="320" r:id="rId68"/>
    <p:sldId id="319" r:id="rId69"/>
    <p:sldId id="316" r:id="rId70"/>
    <p:sldId id="290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0000" autoAdjust="0"/>
  </p:normalViewPr>
  <p:slideViewPr>
    <p:cSldViewPr snapToGrid="0">
      <p:cViewPr varScale="1">
        <p:scale>
          <a:sx n="94" d="100"/>
          <a:sy n="9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inuitycentral.com/feature0660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Business continuity statistics: where myth meets fact.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Continuity Central. 24 April 2009. Retrieved 3 August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company’s premises has 1:1,000,000</a:t>
            </a:r>
            <a:r>
              <a:rPr lang="en-US" baseline="0" dirty="0"/>
              <a:t> chance of flooding, and a flood would cost $10 million, the budget for mitigation is $10.</a:t>
            </a:r>
          </a:p>
          <a:p>
            <a:r>
              <a:rPr lang="en-US" baseline="0" dirty="0"/>
              <a:t>New Orleans Data Center, 1:1,000 chance of flooding, $100 million cost, mitigation budget is $1,000,000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cost of disaster * risk of disaster = cost of mitigation</a:t>
            </a:r>
          </a:p>
          <a:p>
            <a:pPr marL="0" lvl="2"/>
            <a:r>
              <a:rPr lang="en-US" dirty="0"/>
              <a:t>68,000</a:t>
            </a:r>
            <a:r>
              <a:rPr lang="en-US" baseline="0" dirty="0"/>
              <a:t> * 0.70/2 = 23,8000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Power</a:t>
            </a:r>
            <a:r>
              <a:rPr lang="en-US" baseline="0" dirty="0"/>
              <a:t> interruptions are one of the most common disasters to plan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Budget, timeframe,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2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5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2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1B7DA9-EF89-433F-822A-8E3DEE6932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raidisnotabackup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4RsLUTJ_Qtk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 – Week 6.1 – September 30, 2025</a:t>
            </a:r>
          </a:p>
          <a:p>
            <a:r>
              <a:rPr lang="en-US" dirty="0"/>
              <a:t>Disaster Recovery, Storage, and Network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83939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3786"/>
          </a:xfrm>
        </p:spPr>
        <p:txBody>
          <a:bodyPr>
            <a:normAutofit/>
          </a:bodyPr>
          <a:lstStyle/>
          <a:p>
            <a:r>
              <a:rPr lang="en-US" dirty="0"/>
              <a:t>Another risk analysis example</a:t>
            </a:r>
          </a:p>
          <a:p>
            <a:pPr lvl="1"/>
            <a:r>
              <a:rPr lang="en-US" dirty="0"/>
              <a:t>Single point of failure (router), causes many connected networks to go offline</a:t>
            </a:r>
          </a:p>
          <a:p>
            <a:pPr lvl="1"/>
            <a:r>
              <a:rPr lang="en-US" dirty="0"/>
              <a:t>Estimated repair time is one day</a:t>
            </a:r>
          </a:p>
          <a:p>
            <a:pPr lvl="1"/>
            <a:r>
              <a:rPr lang="en-US" dirty="0"/>
              <a:t>70% chance of failure every 2 years</a:t>
            </a:r>
          </a:p>
          <a:p>
            <a:pPr lvl="1"/>
            <a:r>
              <a:rPr lang="en-US" dirty="0"/>
              <a:t>Outage prevents 1,000 people from working that day</a:t>
            </a:r>
          </a:p>
          <a:p>
            <a:pPr lvl="1"/>
            <a:r>
              <a:rPr lang="en-US" dirty="0"/>
              <a:t>$68,000 estimated loss of productivity</a:t>
            </a:r>
          </a:p>
          <a:p>
            <a:pPr lvl="1"/>
            <a:r>
              <a:rPr lang="en-US" b="1" u="sng" dirty="0"/>
              <a:t>$23,800 budget for mitigation!</a:t>
            </a:r>
          </a:p>
          <a:p>
            <a:pPr lvl="2"/>
            <a:r>
              <a:rPr lang="en-US" dirty="0"/>
              <a:t>cost of disaster * risk of disaster = cost of mitigation</a:t>
            </a:r>
            <a:endParaRPr lang="en-US" b="1" u="sng" dirty="0"/>
          </a:p>
          <a:p>
            <a:r>
              <a:rPr lang="en-US" dirty="0"/>
              <a:t>Create a restoration plan!</a:t>
            </a:r>
          </a:p>
          <a:p>
            <a:pPr lvl="1"/>
            <a:r>
              <a:rPr lang="en-US" dirty="0"/>
              <a:t>Who should do it?</a:t>
            </a:r>
          </a:p>
          <a:p>
            <a:pPr lvl="1"/>
            <a:r>
              <a:rPr lang="en-US" dirty="0"/>
              <a:t>What should be done?</a:t>
            </a:r>
          </a:p>
          <a:p>
            <a:pPr lvl="1"/>
            <a:r>
              <a:rPr lang="en-US" dirty="0"/>
              <a:t>Where do we do it?</a:t>
            </a:r>
          </a:p>
          <a:p>
            <a:r>
              <a:rPr lang="en-US" dirty="0"/>
              <a:t>Disaster preparedness!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82" y="3221990"/>
            <a:ext cx="46386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3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3786"/>
          </a:xfrm>
        </p:spPr>
        <p:txBody>
          <a:bodyPr>
            <a:normAutofit/>
          </a:bodyPr>
          <a:lstStyle/>
          <a:p>
            <a:r>
              <a:rPr lang="en-US" dirty="0"/>
              <a:t>Disaster limitation</a:t>
            </a:r>
          </a:p>
          <a:p>
            <a:pPr lvl="1"/>
            <a:r>
              <a:rPr lang="en-US" dirty="0"/>
              <a:t>Reducing the cost of disasters</a:t>
            </a:r>
          </a:p>
          <a:p>
            <a:pPr lvl="1"/>
            <a:r>
              <a:rPr lang="en-US" dirty="0"/>
              <a:t>Advance planning and good processes</a:t>
            </a:r>
          </a:p>
          <a:p>
            <a:pPr lvl="1"/>
            <a:r>
              <a:rPr lang="en-US" dirty="0"/>
              <a:t>Lightning rods, secured racks, above ground level</a:t>
            </a:r>
          </a:p>
          <a:p>
            <a:pPr lvl="1"/>
            <a:r>
              <a:rPr lang="en-US" dirty="0"/>
              <a:t>Fix the problem once!</a:t>
            </a:r>
          </a:p>
          <a:p>
            <a:r>
              <a:rPr lang="en-US" dirty="0"/>
              <a:t>Disaster Preparation</a:t>
            </a:r>
          </a:p>
          <a:p>
            <a:pPr lvl="1"/>
            <a:r>
              <a:rPr lang="en-US" dirty="0"/>
              <a:t>Preparation means being able to restore essential systems</a:t>
            </a:r>
            <a:br>
              <a:rPr lang="en-US" dirty="0"/>
            </a:br>
            <a:r>
              <a:rPr lang="en-US" dirty="0"/>
              <a:t>in a timely manner</a:t>
            </a:r>
          </a:p>
          <a:p>
            <a:pPr lvl="1"/>
            <a:r>
              <a:rPr lang="en-US" dirty="0"/>
              <a:t>Rebuilding infrastructure and equipment</a:t>
            </a:r>
          </a:p>
          <a:p>
            <a:pPr lvl="1"/>
            <a:r>
              <a:rPr lang="en-US" dirty="0"/>
              <a:t>Secondary site for data, work, etc.</a:t>
            </a:r>
          </a:p>
          <a:p>
            <a:pPr lvl="2"/>
            <a:r>
              <a:rPr lang="en-US" dirty="0"/>
              <a:t>Internet, telephone, video, printing, etc.</a:t>
            </a:r>
          </a:p>
          <a:p>
            <a:pPr lvl="1"/>
            <a:r>
              <a:rPr lang="en-US" dirty="0"/>
              <a:t>Off-site backups!</a:t>
            </a:r>
          </a:p>
          <a:p>
            <a:pPr lvl="1"/>
            <a:r>
              <a:rPr lang="en-US" dirty="0"/>
              <a:t>Digital and physical 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82" y="3221990"/>
            <a:ext cx="4638675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98942">
            <a:off x="7454582" y="2132506"/>
            <a:ext cx="3865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Security Breach!?</a:t>
            </a:r>
          </a:p>
        </p:txBody>
      </p:sp>
    </p:spTree>
    <p:extLst>
      <p:ext uri="{BB962C8B-B14F-4D97-AF65-F5344CB8AC3E}">
        <p14:creationId xmlns:p14="http://schemas.microsoft.com/office/powerpoint/2010/main" val="327179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3786"/>
          </a:xfrm>
        </p:spPr>
        <p:txBody>
          <a:bodyPr>
            <a:normAutofit/>
          </a:bodyPr>
          <a:lstStyle/>
          <a:p>
            <a:r>
              <a:rPr lang="en-US" dirty="0"/>
              <a:t>Data Integrity</a:t>
            </a:r>
          </a:p>
          <a:p>
            <a:pPr lvl="1"/>
            <a:r>
              <a:rPr lang="en-US" dirty="0"/>
              <a:t>Ensuring that data is not altered by external sources</a:t>
            </a:r>
          </a:p>
          <a:p>
            <a:pPr lvl="2"/>
            <a:r>
              <a:rPr lang="en-US" dirty="0"/>
              <a:t>Promote data consistency, prevent data corruption</a:t>
            </a:r>
          </a:p>
          <a:p>
            <a:pPr lvl="1"/>
            <a:r>
              <a:rPr lang="en-US" dirty="0"/>
              <a:t>Ensuring data can be restored to the systems</a:t>
            </a:r>
          </a:p>
          <a:p>
            <a:pPr lvl="2"/>
            <a:r>
              <a:rPr lang="en-US" dirty="0"/>
              <a:t>A backup is great, but you also need to recreate the systems</a:t>
            </a:r>
          </a:p>
          <a:p>
            <a:pPr lvl="1"/>
            <a:r>
              <a:rPr lang="en-US" dirty="0"/>
              <a:t>Industrial espionage</a:t>
            </a:r>
          </a:p>
          <a:p>
            <a:pPr lvl="2"/>
            <a:r>
              <a:rPr lang="en-US" dirty="0"/>
              <a:t>Theft of intellectual property</a:t>
            </a:r>
          </a:p>
          <a:p>
            <a:r>
              <a:rPr lang="en-US" dirty="0"/>
              <a:t>Redundant Site</a:t>
            </a:r>
          </a:p>
          <a:p>
            <a:pPr lvl="1"/>
            <a:r>
              <a:rPr lang="en-US" dirty="0"/>
              <a:t>Fully redundant second site</a:t>
            </a:r>
          </a:p>
          <a:p>
            <a:pPr lvl="2"/>
            <a:r>
              <a:rPr lang="en-US" dirty="0"/>
              <a:t>Services can be “failed-over” to the second site</a:t>
            </a:r>
          </a:p>
          <a:p>
            <a:pPr lvl="2"/>
            <a:r>
              <a:rPr lang="en-US" dirty="0"/>
              <a:t>Minimal interruption in services</a:t>
            </a:r>
          </a:p>
          <a:p>
            <a:pPr lvl="1"/>
            <a:r>
              <a:rPr lang="en-US" dirty="0"/>
              <a:t>Partial redundancy</a:t>
            </a:r>
          </a:p>
          <a:p>
            <a:pPr lvl="2"/>
            <a:r>
              <a:rPr lang="en-US" dirty="0"/>
              <a:t>Only systems deemed necessary have DR counterparts</a:t>
            </a:r>
          </a:p>
          <a:p>
            <a:pPr lvl="2"/>
            <a:r>
              <a:rPr lang="en-US" dirty="0"/>
              <a:t>Services are only brought online in testing or in a disaster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82" y="3221990"/>
            <a:ext cx="4638675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98942">
            <a:off x="7453000" y="2150615"/>
            <a:ext cx="4074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Public Relations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280702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346809" cy="4397022"/>
          </a:xfrm>
        </p:spPr>
        <p:txBody>
          <a:bodyPr>
            <a:normAutofit/>
          </a:bodyPr>
          <a:lstStyle/>
          <a:p>
            <a:r>
              <a:rPr lang="en-US" dirty="0"/>
              <a:t>Fault Tolerance</a:t>
            </a:r>
          </a:p>
          <a:p>
            <a:pPr lvl="1"/>
            <a:r>
              <a:rPr lang="en-US" dirty="0"/>
              <a:t>The ability of a system to continue operating properly in the event of the failure of one (or more) of its components.</a:t>
            </a:r>
          </a:p>
          <a:p>
            <a:pPr lvl="1"/>
            <a:r>
              <a:rPr lang="en-US" dirty="0"/>
              <a:t>A fault-tolerant design enables a system to continue its intended operation, possibly at a reduced level, rather than failing completely, when some part of the system fails.</a:t>
            </a:r>
          </a:p>
          <a:p>
            <a:r>
              <a:rPr lang="en-US" dirty="0"/>
              <a:t>Fault Domain</a:t>
            </a:r>
          </a:p>
          <a:p>
            <a:pPr lvl="1"/>
            <a:r>
              <a:rPr lang="en-US" dirty="0"/>
              <a:t>A set of hardware components that share a single point of failure.</a:t>
            </a:r>
          </a:p>
          <a:p>
            <a:pPr lvl="1"/>
            <a:r>
              <a:rPr lang="en-US" dirty="0"/>
              <a:t>Multiple servers connected to the same power feed or network hardware.</a:t>
            </a:r>
          </a:p>
          <a:p>
            <a:r>
              <a:rPr lang="en-US" dirty="0"/>
              <a:t>Single point of failure</a:t>
            </a:r>
          </a:p>
          <a:p>
            <a:pPr lvl="1"/>
            <a:r>
              <a:rPr lang="en-US" dirty="0"/>
              <a:t>A part of a system that will stop the entire system from functioning </a:t>
            </a:r>
            <a:br>
              <a:rPr lang="en-US" dirty="0"/>
            </a:br>
            <a:r>
              <a:rPr lang="en-US" dirty="0"/>
              <a:t>upon failure</a:t>
            </a:r>
          </a:p>
          <a:p>
            <a:pPr lvl="1"/>
            <a:r>
              <a:rPr lang="en-US" dirty="0"/>
              <a:t>Motherboard</a:t>
            </a:r>
          </a:p>
        </p:txBody>
      </p:sp>
      <p:pic>
        <p:nvPicPr>
          <p:cNvPr id="38914" name="Picture 2" descr="https://upload.wikimedia.org/wikipedia/commons/thumb/8/83/Single_Point_of_Failure.png/200px-Single_Point_of_Fail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36" y="3657600"/>
            <a:ext cx="2652944" cy="22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Quick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6210"/>
          </a:xfrm>
        </p:spPr>
        <p:txBody>
          <a:bodyPr>
            <a:normAutofit/>
          </a:bodyPr>
          <a:lstStyle/>
          <a:p>
            <a:r>
              <a:rPr lang="en-US" dirty="0"/>
              <a:t>Rack mountable equipment</a:t>
            </a:r>
          </a:p>
          <a:p>
            <a:r>
              <a:rPr lang="en-US" dirty="0"/>
              <a:t>Extensive redundancy</a:t>
            </a:r>
          </a:p>
          <a:p>
            <a:pPr lvl="1"/>
            <a:r>
              <a:rPr lang="en-US" dirty="0"/>
              <a:t>Redundant power, cooling, networks, other devices</a:t>
            </a:r>
          </a:p>
          <a:p>
            <a:r>
              <a:rPr lang="en-US" dirty="0"/>
              <a:t>Power Distribution Units (PDU’s)</a:t>
            </a:r>
          </a:p>
          <a:p>
            <a:pPr lvl="1"/>
            <a:r>
              <a:rPr lang="en-US" dirty="0"/>
              <a:t>Can monitor power draw (amperage)</a:t>
            </a:r>
          </a:p>
          <a:p>
            <a:pPr lvl="1"/>
            <a:r>
              <a:rPr lang="en-US" dirty="0"/>
              <a:t>Some are network accessible</a:t>
            </a:r>
          </a:p>
          <a:p>
            <a:r>
              <a:rPr lang="en-US" dirty="0"/>
              <a:t>Raised floor design</a:t>
            </a:r>
          </a:p>
          <a:p>
            <a:pPr lvl="1"/>
            <a:r>
              <a:rPr lang="en-US" dirty="0"/>
              <a:t>Power feeds under floor</a:t>
            </a:r>
          </a:p>
          <a:p>
            <a:pPr lvl="1"/>
            <a:r>
              <a:rPr lang="en-US" dirty="0"/>
              <a:t>Cooling through floor</a:t>
            </a:r>
          </a:p>
          <a:p>
            <a:r>
              <a:rPr lang="en-US" dirty="0"/>
              <a:t>Overhead cable trays</a:t>
            </a:r>
          </a:p>
          <a:p>
            <a:pPr lvl="1"/>
            <a:r>
              <a:rPr lang="en-US" dirty="0"/>
              <a:t>Storage or TCP/IP networks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8" y="2541181"/>
            <a:ext cx="4772559" cy="35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1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Small, lightweight, purpose-built computer</a:t>
            </a:r>
          </a:p>
          <a:p>
            <a:pPr lvl="1"/>
            <a:r>
              <a:rPr lang="en-US" dirty="0"/>
              <a:t>Minimal OS (typically Linux) on device</a:t>
            </a:r>
          </a:p>
          <a:p>
            <a:pPr lvl="1"/>
            <a:r>
              <a:rPr lang="en-US" dirty="0"/>
              <a:t>Devices can easily be swapped in case of hardware failure</a:t>
            </a:r>
          </a:p>
          <a:p>
            <a:r>
              <a:rPr lang="en-US" dirty="0"/>
              <a:t>Built for remote server access</a:t>
            </a:r>
          </a:p>
          <a:p>
            <a:pPr lvl="1"/>
            <a:r>
              <a:rPr lang="en-US" dirty="0"/>
              <a:t>For use within a Virtual Desktop Infrastructure (VDI) environment</a:t>
            </a:r>
          </a:p>
          <a:p>
            <a:pPr lvl="1"/>
            <a:r>
              <a:rPr lang="en-US" dirty="0"/>
              <a:t>Servers host desktop sessions and provides access to clients</a:t>
            </a:r>
          </a:p>
          <a:p>
            <a:r>
              <a:rPr lang="en-US" dirty="0"/>
              <a:t>Uses protocols such as RDP or VNC to display a Terminal Server session</a:t>
            </a:r>
          </a:p>
          <a:p>
            <a:pPr lvl="1"/>
            <a:r>
              <a:rPr lang="en-US" dirty="0"/>
              <a:t>Can also display individual applications</a:t>
            </a:r>
          </a:p>
          <a:p>
            <a:pPr lvl="1"/>
            <a:r>
              <a:rPr lang="en-US" dirty="0"/>
              <a:t>Single application still runs on servers</a:t>
            </a:r>
          </a:p>
          <a:p>
            <a:r>
              <a:rPr lang="en-US" dirty="0"/>
              <a:t>Centralizes desktop resources inside the data center</a:t>
            </a:r>
          </a:p>
          <a:p>
            <a:pPr lvl="1"/>
            <a:r>
              <a:rPr lang="en-US" dirty="0"/>
              <a:t>Rather than managing a large number of desktops, a smaller number</a:t>
            </a:r>
            <a:br>
              <a:rPr lang="en-US" dirty="0"/>
            </a:br>
            <a:r>
              <a:rPr lang="en-US" dirty="0"/>
              <a:t>of servers can be managed</a:t>
            </a:r>
          </a:p>
        </p:txBody>
      </p:sp>
      <p:pic>
        <p:nvPicPr>
          <p:cNvPr id="2050" name="Picture 2" descr="http://shreeindia.info/wp/wp-content/uploads/2014/06/h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45" y="3429000"/>
            <a:ext cx="2933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Reduces maintenance overhead</a:t>
            </a:r>
          </a:p>
          <a:p>
            <a:pPr lvl="1"/>
            <a:r>
              <a:rPr lang="en-US" dirty="0"/>
              <a:t>Desktop hardware is harder to maintain</a:t>
            </a:r>
          </a:p>
          <a:p>
            <a:pPr lvl="1"/>
            <a:r>
              <a:rPr lang="en-US" dirty="0"/>
              <a:t>Software licensing is on server instead of workstation</a:t>
            </a:r>
          </a:p>
          <a:p>
            <a:pPr lvl="1"/>
            <a:r>
              <a:rPr lang="en-US" dirty="0"/>
              <a:t>Centralizes administration</a:t>
            </a:r>
          </a:p>
          <a:p>
            <a:r>
              <a:rPr lang="en-US" dirty="0"/>
              <a:t>Improves security</a:t>
            </a:r>
          </a:p>
          <a:p>
            <a:pPr lvl="1"/>
            <a:r>
              <a:rPr lang="en-US" dirty="0"/>
              <a:t>Easier monitoring of access</a:t>
            </a:r>
          </a:p>
          <a:p>
            <a:pPr lvl="1"/>
            <a:r>
              <a:rPr lang="en-US" dirty="0"/>
              <a:t>Contains sensitive data within data center</a:t>
            </a:r>
          </a:p>
          <a:p>
            <a:pPr lvl="1"/>
            <a:r>
              <a:rPr lang="en-US" dirty="0"/>
              <a:t>Centralized patch management</a:t>
            </a:r>
          </a:p>
          <a:p>
            <a:r>
              <a:rPr lang="en-US" dirty="0"/>
              <a:t>Hardware offloading</a:t>
            </a:r>
          </a:p>
          <a:p>
            <a:pPr lvl="1"/>
            <a:r>
              <a:rPr lang="en-US" dirty="0"/>
              <a:t>Video processing can be done on device instead of server</a:t>
            </a:r>
          </a:p>
          <a:p>
            <a:r>
              <a:rPr lang="en-US" dirty="0"/>
              <a:t>Improves availability</a:t>
            </a:r>
          </a:p>
          <a:p>
            <a:pPr lvl="1"/>
            <a:r>
              <a:rPr lang="en-US" dirty="0"/>
              <a:t>Data center redundancy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06" y="3074669"/>
            <a:ext cx="4976856" cy="30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Lowers costs</a:t>
            </a:r>
          </a:p>
          <a:p>
            <a:pPr lvl="1"/>
            <a:r>
              <a:rPr lang="en-US" dirty="0"/>
              <a:t>Total cost of ownership (TCO) is lower</a:t>
            </a:r>
          </a:p>
          <a:p>
            <a:pPr lvl="2"/>
            <a:r>
              <a:rPr lang="en-US" dirty="0"/>
              <a:t>Less expensive hardware</a:t>
            </a:r>
          </a:p>
          <a:p>
            <a:pPr lvl="2"/>
            <a:r>
              <a:rPr lang="en-US" dirty="0"/>
              <a:t>Less man-hours spent troubleshooting hardware</a:t>
            </a:r>
          </a:p>
          <a:p>
            <a:pPr lvl="2"/>
            <a:r>
              <a:rPr lang="en-US" dirty="0"/>
              <a:t>Fewer individualized workstations</a:t>
            </a:r>
          </a:p>
          <a:p>
            <a:r>
              <a:rPr lang="en-US" dirty="0"/>
              <a:t>Easier to maintain</a:t>
            </a:r>
          </a:p>
          <a:p>
            <a:pPr lvl="1"/>
            <a:r>
              <a:rPr lang="en-US" dirty="0"/>
              <a:t>Less desktop maintenance needed</a:t>
            </a:r>
          </a:p>
          <a:p>
            <a:pPr lvl="1"/>
            <a:r>
              <a:rPr lang="en-US" dirty="0"/>
              <a:t>Install, configure, maintain applications on a small number of servers</a:t>
            </a:r>
            <a:br>
              <a:rPr lang="en-US" dirty="0"/>
            </a:br>
            <a:r>
              <a:rPr lang="en-US" dirty="0"/>
              <a:t>instead of a large number of desktops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Thin client may lack necessary connectivity for peripheral devices</a:t>
            </a:r>
          </a:p>
          <a:p>
            <a:pPr lvl="2"/>
            <a:r>
              <a:rPr lang="en-US" dirty="0"/>
              <a:t>Webcams, biometric security devices, printers, scanners</a:t>
            </a:r>
          </a:p>
          <a:p>
            <a:pPr lvl="1"/>
            <a:r>
              <a:rPr lang="en-US" dirty="0"/>
              <a:t>Limited local storage and processing power</a:t>
            </a:r>
          </a:p>
        </p:txBody>
      </p:sp>
      <p:pic>
        <p:nvPicPr>
          <p:cNvPr id="3074" name="Picture 2" descr="http://alpsolutions.in/images/thincl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55" y="3781424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4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Variations</a:t>
            </a:r>
          </a:p>
          <a:p>
            <a:pPr lvl="1"/>
            <a:r>
              <a:rPr lang="en-US" dirty="0"/>
              <a:t>Zero Client</a:t>
            </a:r>
          </a:p>
          <a:p>
            <a:pPr lvl="2"/>
            <a:r>
              <a:rPr lang="en-US" dirty="0"/>
              <a:t>Even less software, initializing only local hardware</a:t>
            </a:r>
          </a:p>
          <a:p>
            <a:pPr lvl="2"/>
            <a:r>
              <a:rPr lang="en-US" dirty="0"/>
              <a:t>May download software image to execute from network</a:t>
            </a:r>
          </a:p>
          <a:p>
            <a:pPr lvl="2"/>
            <a:r>
              <a:rPr lang="en-US" dirty="0"/>
              <a:t>Fewer components, longer time in use</a:t>
            </a:r>
          </a:p>
          <a:p>
            <a:pPr lvl="2"/>
            <a:r>
              <a:rPr lang="en-US" dirty="0"/>
              <a:t>Even less local machine administration</a:t>
            </a:r>
          </a:p>
          <a:p>
            <a:pPr lvl="2"/>
            <a:r>
              <a:rPr lang="en-US" dirty="0"/>
              <a:t>Optimized for a specific communication protocol</a:t>
            </a:r>
          </a:p>
          <a:p>
            <a:pPr lvl="1"/>
            <a:r>
              <a:rPr lang="en-US" dirty="0"/>
              <a:t>TV Client</a:t>
            </a:r>
          </a:p>
          <a:p>
            <a:pPr lvl="2"/>
            <a:r>
              <a:rPr lang="en-US" dirty="0"/>
              <a:t>Web TV</a:t>
            </a:r>
          </a:p>
          <a:p>
            <a:pPr lvl="2"/>
            <a:r>
              <a:rPr lang="en-US" dirty="0"/>
              <a:t>Roku, Fire TV, etc.</a:t>
            </a:r>
          </a:p>
          <a:p>
            <a:pPr lvl="1"/>
            <a:r>
              <a:rPr lang="en-US" dirty="0"/>
              <a:t>Web Client</a:t>
            </a:r>
          </a:p>
          <a:p>
            <a:pPr lvl="2"/>
            <a:r>
              <a:rPr lang="en-US" dirty="0"/>
              <a:t>Provides services through only a web browser</a:t>
            </a:r>
          </a:p>
          <a:p>
            <a:pPr lvl="2"/>
            <a:r>
              <a:rPr lang="en-US" dirty="0"/>
              <a:t>Minimal local storage</a:t>
            </a:r>
          </a:p>
          <a:p>
            <a:pPr lvl="2"/>
            <a:r>
              <a:rPr lang="en-US" dirty="0"/>
              <a:t>Cloud based storage and services</a:t>
            </a:r>
          </a:p>
          <a:p>
            <a:pPr lvl="2"/>
            <a:r>
              <a:rPr lang="en-US" dirty="0"/>
              <a:t>Chromebooks</a:t>
            </a:r>
          </a:p>
        </p:txBody>
      </p:sp>
      <p:pic>
        <p:nvPicPr>
          <p:cNvPr id="3074" name="Picture 2" descr="http://alpsolutions.in/images/thincl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55" y="3781424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7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process of combining hardware and software network resources and network functionality into a single, software-based administrative entity, a virtual network.” – Wikipedia</a:t>
            </a:r>
          </a:p>
          <a:p>
            <a:r>
              <a:rPr lang="en-US" dirty="0"/>
              <a:t>Allows one physical network to be split into separate logical networks</a:t>
            </a:r>
          </a:p>
          <a:p>
            <a:r>
              <a:rPr lang="en-US" dirty="0"/>
              <a:t>Subdivides LANs into Virtual Local Area Networks (VLAN)</a:t>
            </a:r>
          </a:p>
          <a:p>
            <a:pPr lvl="1"/>
            <a:r>
              <a:rPr lang="en-US" dirty="0"/>
              <a:t>VLAN Tagging – 802.1Q</a:t>
            </a:r>
          </a:p>
          <a:p>
            <a:pPr lvl="1"/>
            <a:r>
              <a:rPr lang="en-US" dirty="0"/>
              <a:t>RFC 2674</a:t>
            </a:r>
          </a:p>
          <a:p>
            <a:r>
              <a:rPr lang="en-US" dirty="0"/>
              <a:t>Managed switches can set specific switch ports</a:t>
            </a:r>
            <a:br>
              <a:rPr lang="en-US" dirty="0"/>
            </a:br>
            <a:r>
              <a:rPr lang="en-US" dirty="0"/>
              <a:t>to be on specific network VLANs</a:t>
            </a:r>
          </a:p>
          <a:p>
            <a:r>
              <a:rPr lang="en-US" dirty="0"/>
              <a:t>Increases network flexibility while reducing costs</a:t>
            </a:r>
          </a:p>
          <a:p>
            <a:pPr lvl="1"/>
            <a:r>
              <a:rPr lang="en-US" dirty="0"/>
              <a:t>Additional hardware is no longer needed to create</a:t>
            </a:r>
            <a:br>
              <a:rPr lang="en-US" dirty="0"/>
            </a:br>
            <a:r>
              <a:rPr lang="en-US" dirty="0"/>
              <a:t>a separate network</a:t>
            </a:r>
          </a:p>
        </p:txBody>
      </p:sp>
      <p:pic>
        <p:nvPicPr>
          <p:cNvPr id="4" name="Picture 2" descr="https://help.ubnt.com/hc/en-us/article_attachments/202811330/sample_LAN_topology_w_VLANs_1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897714"/>
            <a:ext cx="3703475" cy="22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0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33295"/>
          </a:xfrm>
        </p:spPr>
        <p:txBody>
          <a:bodyPr>
            <a:normAutofit/>
          </a:bodyPr>
          <a:lstStyle/>
          <a:p>
            <a:r>
              <a:rPr lang="en-US" dirty="0"/>
              <a:t>Assignment reviews</a:t>
            </a:r>
          </a:p>
          <a:p>
            <a:r>
              <a:rPr lang="en-US" dirty="0"/>
              <a:t>Disaster Planning and Recovery</a:t>
            </a:r>
          </a:p>
          <a:p>
            <a:r>
              <a:rPr lang="en-US" dirty="0"/>
              <a:t>Thin Clients</a:t>
            </a:r>
          </a:p>
          <a:p>
            <a:r>
              <a:rPr lang="en-US" dirty="0"/>
              <a:t>Network Virtualization</a:t>
            </a:r>
          </a:p>
          <a:p>
            <a:r>
              <a:rPr lang="en-US" dirty="0"/>
              <a:t>VIP &amp; VLAN Tagging Install</a:t>
            </a:r>
          </a:p>
          <a:p>
            <a:r>
              <a:rPr lang="en-US" dirty="0"/>
              <a:t>Backups &amp; </a:t>
            </a:r>
            <a:r>
              <a:rPr lang="en-US" dirty="0" err="1"/>
              <a:t>Rsync</a:t>
            </a:r>
            <a:endParaRPr lang="en-US" dirty="0"/>
          </a:p>
          <a:p>
            <a:r>
              <a:rPr lang="en-US" dirty="0"/>
              <a:t>Network File System (NFS)</a:t>
            </a:r>
          </a:p>
          <a:p>
            <a:r>
              <a:rPr lang="en-US" dirty="0"/>
              <a:t>Common Internet File System (CIFS)</a:t>
            </a:r>
          </a:p>
          <a:p>
            <a:r>
              <a:rPr lang="en-US" dirty="0"/>
              <a:t>Distributed File Systems (DFS)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33293"/>
          </a:xfrm>
        </p:spPr>
        <p:txBody>
          <a:bodyPr>
            <a:normAutofit/>
          </a:bodyPr>
          <a:lstStyle/>
          <a:p>
            <a:r>
              <a:rPr lang="en-US" dirty="0"/>
              <a:t>Data Storage</a:t>
            </a:r>
          </a:p>
          <a:p>
            <a:r>
              <a:rPr lang="en-US" dirty="0"/>
              <a:t>Storage Area Network (SAN)</a:t>
            </a:r>
          </a:p>
          <a:p>
            <a:r>
              <a:rPr lang="en-US" dirty="0"/>
              <a:t>Network Attached Storage (NAS)</a:t>
            </a:r>
          </a:p>
          <a:p>
            <a:r>
              <a:rPr lang="en-US" dirty="0"/>
              <a:t>NFS Service Installs</a:t>
            </a:r>
          </a:p>
          <a:p>
            <a:r>
              <a:rPr lang="en-US" dirty="0" err="1"/>
              <a:t>Crontab</a:t>
            </a:r>
            <a:endParaRPr lang="en-US" dirty="0"/>
          </a:p>
        </p:txBody>
      </p:sp>
      <p:pic>
        <p:nvPicPr>
          <p:cNvPr id="1026" name="Picture 2" descr="http://www.capigi.eu/Portals/9/Images/CAPIGI%202016/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7" y="4112380"/>
            <a:ext cx="27717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3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err="1"/>
              <a:t>trunking</a:t>
            </a:r>
            <a:r>
              <a:rPr lang="en-US" dirty="0"/>
              <a:t> allows multiple networks over a single link</a:t>
            </a:r>
          </a:p>
          <a:p>
            <a:pPr lvl="1"/>
            <a:r>
              <a:rPr lang="en-US" dirty="0"/>
              <a:t>A tree with one trunk and many branches</a:t>
            </a:r>
          </a:p>
          <a:p>
            <a:pPr lvl="1"/>
            <a:r>
              <a:rPr lang="en-US" dirty="0"/>
              <a:t>Multiple separate networks over a single physical wire</a:t>
            </a:r>
          </a:p>
          <a:p>
            <a:pPr lvl="1"/>
            <a:r>
              <a:rPr lang="en-US" dirty="0"/>
              <a:t>Reduces physical infrastructure overhead</a:t>
            </a:r>
          </a:p>
          <a:p>
            <a:pPr lvl="1"/>
            <a:r>
              <a:rPr lang="en-US" dirty="0"/>
              <a:t>A single transmission channel between two points</a:t>
            </a:r>
          </a:p>
          <a:p>
            <a:r>
              <a:rPr lang="en-US" dirty="0"/>
              <a:t>VLAN Tagging</a:t>
            </a:r>
          </a:p>
          <a:p>
            <a:pPr lvl="1"/>
            <a:r>
              <a:rPr lang="en-US" dirty="0"/>
              <a:t>Inserting a VLAN ID into a packet header</a:t>
            </a:r>
          </a:p>
          <a:p>
            <a:pPr lvl="1"/>
            <a:r>
              <a:rPr lang="en-US" dirty="0"/>
              <a:t>Packet is then routed based on VLAN header tag</a:t>
            </a:r>
          </a:p>
          <a:p>
            <a:pPr lvl="1"/>
            <a:r>
              <a:rPr lang="en-US" dirty="0"/>
              <a:t>Required for VLAN’s spanning multiple switches</a:t>
            </a:r>
          </a:p>
          <a:p>
            <a:pPr lvl="1"/>
            <a:r>
              <a:rPr lang="en-US" dirty="0"/>
              <a:t>Typically applied at a network switch</a:t>
            </a:r>
          </a:p>
          <a:p>
            <a:pPr lvl="1"/>
            <a:r>
              <a:rPr lang="en-US" dirty="0"/>
              <a:t>Can also be applied at OS configuration</a:t>
            </a:r>
          </a:p>
          <a:p>
            <a:endParaRPr lang="en-US" dirty="0"/>
          </a:p>
        </p:txBody>
      </p:sp>
      <p:pic>
        <p:nvPicPr>
          <p:cNvPr id="4" name="Picture 2" descr="https://help.ubnt.com/hc/en-us/article_attachments/202811330/sample_LAN_topology_w_VLANs_1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897714"/>
            <a:ext cx="3703475" cy="22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6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pic>
        <p:nvPicPr>
          <p:cNvPr id="5122" name="Picture 2" descr="https://help.ubnt.com/hc/en-us/article_attachments/202811330/sample_LAN_topology_w_VLANs_1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68" y="1826570"/>
            <a:ext cx="7330812" cy="44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3C3C2-C203-BD38-F5C3-500719A5E320}"/>
              </a:ext>
            </a:extLst>
          </p:cNvPr>
          <p:cNvSpPr/>
          <p:nvPr/>
        </p:nvSpPr>
        <p:spPr>
          <a:xfrm rot="21356411">
            <a:off x="451808" y="2819025"/>
            <a:ext cx="29708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Managed</a:t>
            </a:r>
            <a:b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</a:t>
            </a:r>
          </a:p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Unmanaged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69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AE1F-D717-3844-9050-5B2AE9C6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ACDA-0BBB-E14F-9B42-9ABE7A73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/>
          <a:lstStyle/>
          <a:p>
            <a:r>
              <a:rPr lang="en-US" dirty="0"/>
              <a:t>VIP’s – Virtual Internet Protocol Addresses</a:t>
            </a:r>
          </a:p>
          <a:p>
            <a:pPr lvl="1"/>
            <a:r>
              <a:rPr lang="en-US" dirty="0"/>
              <a:t>A secondary address that can be added to a current network interface</a:t>
            </a:r>
          </a:p>
          <a:p>
            <a:pPr lvl="1"/>
            <a:r>
              <a:rPr lang="en-US" dirty="0"/>
              <a:t>Provides for fault tolerance and IP address mobility</a:t>
            </a:r>
          </a:p>
          <a:p>
            <a:pPr lvl="1"/>
            <a:r>
              <a:rPr lang="en-US" dirty="0"/>
              <a:t>Specified in/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NetworkManager</a:t>
            </a:r>
            <a:r>
              <a:rPr lang="en-US" dirty="0"/>
              <a:t>/system-connections/ files</a:t>
            </a:r>
          </a:p>
          <a:p>
            <a:endParaRPr lang="en-US" dirty="0"/>
          </a:p>
          <a:p>
            <a:r>
              <a:rPr lang="en-US" dirty="0"/>
              <a:t>VLAN’s – Virtual Local Area Networks</a:t>
            </a:r>
          </a:p>
          <a:p>
            <a:pPr lvl="1"/>
            <a:r>
              <a:rPr lang="en-US" dirty="0"/>
              <a:t>A group of devices configured to communicate as if they</a:t>
            </a:r>
            <a:br>
              <a:rPr lang="en-US" dirty="0"/>
            </a:br>
            <a:r>
              <a:rPr lang="en-US" dirty="0"/>
              <a:t>were on the same network</a:t>
            </a:r>
          </a:p>
          <a:p>
            <a:pPr lvl="1"/>
            <a:r>
              <a:rPr lang="en-US" dirty="0"/>
              <a:t>May be spread across different physical networks, shared</a:t>
            </a:r>
            <a:br>
              <a:rPr lang="en-US" dirty="0"/>
            </a:br>
            <a:r>
              <a:rPr lang="en-US" dirty="0"/>
              <a:t>among other networks</a:t>
            </a:r>
          </a:p>
          <a:p>
            <a:pPr lvl="2"/>
            <a:r>
              <a:rPr lang="en-US" dirty="0"/>
              <a:t>A network within a network</a:t>
            </a:r>
          </a:p>
          <a:p>
            <a:pPr lvl="1"/>
            <a:r>
              <a:rPr lang="en-US" dirty="0"/>
              <a:t>Specified in/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NetworkManager</a:t>
            </a:r>
            <a:r>
              <a:rPr lang="en-US" dirty="0"/>
              <a:t>/system-connections/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E9622-D0EF-714F-B9D3-0C3D44E8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91" y="2725947"/>
            <a:ext cx="4666789" cy="34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5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63492" cy="4418432"/>
          </a:xfrm>
        </p:spPr>
        <p:txBody>
          <a:bodyPr>
            <a:normAutofit/>
          </a:bodyPr>
          <a:lstStyle/>
          <a:p>
            <a:r>
              <a:rPr lang="en-US" dirty="0"/>
              <a:t>Add a second IP to your bond-mybond0 connection!</a:t>
            </a:r>
          </a:p>
          <a:p>
            <a:pPr lvl="1"/>
            <a:r>
              <a:rPr lang="en-US" dirty="0"/>
              <a:t>This will be our Virtual IP – VIP!</a:t>
            </a:r>
          </a:p>
          <a:p>
            <a:r>
              <a:rPr lang="en-US" dirty="0"/>
              <a:t>First, validate we </a:t>
            </a:r>
            <a:r>
              <a:rPr lang="en-US" b="1" u="sng" dirty="0"/>
              <a:t>cannot</a:t>
            </a:r>
            <a:r>
              <a:rPr lang="en-US" dirty="0"/>
              <a:t> ping our VIP at 147.64.243.</a:t>
            </a:r>
            <a:r>
              <a:rPr lang="en-US" b="1" u="sng" dirty="0"/>
              <a:t>150+##</a:t>
            </a:r>
            <a:r>
              <a:rPr lang="en-US" dirty="0"/>
              <a:t>: (150-160)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ping -c1 147.64.243.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150+##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050" name="Picture 2" descr="Image result for v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311891"/>
            <a:ext cx="957381" cy="9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10F8A4-AB40-5747-ADA6-615CBC88749A}"/>
              </a:ext>
            </a:extLst>
          </p:cNvPr>
          <p:cNvSpPr/>
          <p:nvPr/>
        </p:nvSpPr>
        <p:spPr>
          <a:xfrm rot="21097407">
            <a:off x="8057393" y="3761801"/>
            <a:ext cx="34902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Add 150 to your number!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DF0D7-AD3C-6D03-DFCE-A00F3970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35" b="11176"/>
          <a:stretch>
            <a:fillRect/>
          </a:stretch>
        </p:blipFill>
        <p:spPr>
          <a:xfrm>
            <a:off x="1587260" y="3627436"/>
            <a:ext cx="5702061" cy="23420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482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EAD31-0742-8D78-2BC7-DFECB604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8B82-EDDB-6030-67D2-2D48C1A9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73EC-5A8F-3256-B6CA-A941AACD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63492" cy="4418432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Second, verify our current device names and </a:t>
            </a:r>
            <a:r>
              <a:rPr lang="en-US" sz="2000" dirty="0" err="1"/>
              <a:t>ip</a:t>
            </a:r>
            <a:r>
              <a:rPr lang="en-US" sz="2000" dirty="0"/>
              <a:t> addresses: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show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show</a:t>
            </a:r>
          </a:p>
        </p:txBody>
      </p:sp>
      <p:pic>
        <p:nvPicPr>
          <p:cNvPr id="2050" name="Picture 2" descr="Image result for vip">
            <a:extLst>
              <a:ext uri="{FF2B5EF4-FFF2-40B4-BE49-F238E27FC236}">
                <a16:creationId xmlns:a16="http://schemas.microsoft.com/office/drawing/2014/main" id="{2B2586D7-CE90-93D9-7021-320D4145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311891"/>
            <a:ext cx="957381" cy="9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3B440-2990-B5C2-5362-BBCBD1DDBC94}"/>
              </a:ext>
            </a:extLst>
          </p:cNvPr>
          <p:cNvSpPr/>
          <p:nvPr/>
        </p:nvSpPr>
        <p:spPr>
          <a:xfrm rot="21097407">
            <a:off x="8057393" y="3761801"/>
            <a:ext cx="34902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Add 150 to your number!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77183-42E6-3C37-8AD1-63A9DCD9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87"/>
          <a:stretch>
            <a:fillRect/>
          </a:stretch>
        </p:blipFill>
        <p:spPr>
          <a:xfrm>
            <a:off x="1510571" y="3047551"/>
            <a:ext cx="6133671" cy="30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1015781" cy="4418432"/>
          </a:xfrm>
        </p:spPr>
        <p:txBody>
          <a:bodyPr>
            <a:normAutofit/>
          </a:bodyPr>
          <a:lstStyle/>
          <a:p>
            <a:r>
              <a:rPr lang="en-US" dirty="0"/>
              <a:t>Third, add an additional IP address to your bond interface and restart the interface!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connection modify "bond-mybond0" +ipv4.addresses "147.64.243.150+##/23"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"bond-mybond0"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If something breaks, you may need to use the OOB VNC connection to fix your configuration!</a:t>
            </a:r>
          </a:p>
        </p:txBody>
      </p:sp>
      <p:pic>
        <p:nvPicPr>
          <p:cNvPr id="6" name="Picture 2" descr="Image result for vip">
            <a:extLst>
              <a:ext uri="{FF2B5EF4-FFF2-40B4-BE49-F238E27FC236}">
                <a16:creationId xmlns:a16="http://schemas.microsoft.com/office/drawing/2014/main" id="{E103F303-7BB3-BF40-86D0-267EA2F3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311891"/>
            <a:ext cx="957381" cy="9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3E379-F179-F455-C452-CC7D6F4D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77" y="3287461"/>
            <a:ext cx="8093224" cy="28975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0979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VLAN 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let’s validate we </a:t>
            </a:r>
            <a:r>
              <a:rPr lang="en-US" b="1" u="sng" dirty="0"/>
              <a:t>cannot</a:t>
            </a:r>
            <a:r>
              <a:rPr lang="en-US" dirty="0"/>
              <a:t> ping professor’s machine on VLAN 187 – 10.0.187.110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ping -c1 10.0.187.110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Next, lets validate our interfaces and routes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dirty="0"/>
              <a:t> (6 interfaces – enp10s0, enp1s0, enp8s0, enp9s0, lo, mybond0)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route -n</a:t>
            </a:r>
            <a:r>
              <a:rPr lang="en-US" dirty="0"/>
              <a:t> (3 routes)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2CE87-25D6-2662-C0CF-9178C168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11" y="4720168"/>
            <a:ext cx="6848475" cy="125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B585-13C7-CE45-48D9-7E81CCFC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811" y="2555036"/>
            <a:ext cx="5343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6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VLAN 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70744" cy="4345516"/>
          </a:xfrm>
        </p:spPr>
        <p:txBody>
          <a:bodyPr>
            <a:normAutofit/>
          </a:bodyPr>
          <a:lstStyle/>
          <a:p>
            <a:r>
              <a:rPr lang="en-US" dirty="0"/>
              <a:t>Now, lets add VLAN 187 on device mybond0 and configure an IP address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con-name "bond-mybond0.187" dev mybond0 id 187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 mod "bond-mybond0.187" ipv4.method manual ipv4.address "10.0.187.1##/24" 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 up "bond-mybond0.187" </a:t>
            </a:r>
          </a:p>
          <a:p>
            <a:r>
              <a:rPr lang="en-US" dirty="0">
                <a:cs typeface="Courier New" panose="02070309020205020404" pitchFamily="49" charset="0"/>
              </a:rPr>
              <a:t>We should now have 6 interfaces, 5 active connections, and 4 routes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New interface mybond0.187, new connection bond-mybond0.187, new route 10.0.187.0/255.255.255.0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5C85C-037F-4F45-60F2-12F932C0E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47" y="3919240"/>
            <a:ext cx="4895824" cy="23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8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VLAN 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516"/>
          </a:xfrm>
        </p:spPr>
        <p:txBody>
          <a:bodyPr>
            <a:normAutofit/>
          </a:bodyPr>
          <a:lstStyle/>
          <a:p>
            <a:r>
              <a:rPr lang="en-US" dirty="0"/>
              <a:t>Finally, lets verify that we can ping the machine that we could not before: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ping -c1 10.0.187.110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Success! 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88442-3068-49E9-62B8-AE513566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47" y="2569756"/>
            <a:ext cx="52578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copying and archiving data so it can be used to restore data in the event of a data loss.</a:t>
            </a:r>
          </a:p>
          <a:p>
            <a:r>
              <a:rPr lang="en-US" dirty="0"/>
              <a:t>Backups should be kept in a geographically different location from primary data storage.</a:t>
            </a:r>
          </a:p>
          <a:p>
            <a:r>
              <a:rPr lang="en-US" dirty="0"/>
              <a:t>Testing that your backups work is critical!</a:t>
            </a:r>
          </a:p>
          <a:p>
            <a:r>
              <a:rPr lang="en-US" dirty="0"/>
              <a:t>Backups can use any type of media.</a:t>
            </a:r>
          </a:p>
          <a:p>
            <a:pPr lvl="1"/>
            <a:r>
              <a:rPr lang="en-US" dirty="0"/>
              <a:t>Writable discs (CD/DVD) generally have a short lifespan</a:t>
            </a:r>
          </a:p>
          <a:p>
            <a:pPr lvl="1"/>
            <a:r>
              <a:rPr lang="en-US" dirty="0"/>
              <a:t>Magnetic tapes have a longer life but are restricted by serial access</a:t>
            </a:r>
          </a:p>
          <a:p>
            <a:r>
              <a:rPr lang="en-US" dirty="0"/>
              <a:t>Multiple backups for redundancy!</a:t>
            </a:r>
          </a:p>
          <a:p>
            <a:pPr lvl="1"/>
            <a:r>
              <a:rPr lang="en-US" dirty="0"/>
              <a:t>Primary data source, onsite protected backup, offsite protected backup</a:t>
            </a:r>
          </a:p>
          <a:p>
            <a:r>
              <a:rPr lang="en-US" dirty="0"/>
              <a:t>Backups can be of an entire system, or only specific data.</a:t>
            </a:r>
          </a:p>
        </p:txBody>
      </p:sp>
      <p:pic>
        <p:nvPicPr>
          <p:cNvPr id="2050" name="Picture 2" descr="http://www.goodsync.com/images/ba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80" y="3945043"/>
            <a:ext cx="25527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8038"/>
          </a:xfrm>
        </p:spPr>
        <p:txBody>
          <a:bodyPr>
            <a:normAutofit/>
          </a:bodyPr>
          <a:lstStyle/>
          <a:p>
            <a:r>
              <a:rPr lang="en-US" dirty="0"/>
              <a:t>Great minds discuss ideas; average minds discuss events; small minds discuss people.</a:t>
            </a:r>
          </a:p>
          <a:p>
            <a:pPr lvl="1"/>
            <a:r>
              <a:rPr lang="en-US" dirty="0"/>
              <a:t>-Eleanor Roosevelt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Midterm Reminder</a:t>
            </a:r>
          </a:p>
          <a:p>
            <a:pPr lvl="1"/>
            <a:r>
              <a:rPr lang="en-US" dirty="0"/>
              <a:t>2 Weeks – Tuesday October 14, 2025</a:t>
            </a:r>
          </a:p>
          <a:p>
            <a:r>
              <a:rPr lang="en-US" dirty="0"/>
              <a:t>Presentation Reminder!</a:t>
            </a:r>
          </a:p>
          <a:p>
            <a:pPr lvl="1"/>
            <a:r>
              <a:rPr lang="en-US" dirty="0"/>
              <a:t>December 2, 2025</a:t>
            </a:r>
          </a:p>
        </p:txBody>
      </p:sp>
      <p:pic>
        <p:nvPicPr>
          <p:cNvPr id="2050" name="Picture 2" descr="Information, Info, Message, Embassy, Wikipedia,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2" y="2541963"/>
            <a:ext cx="3651809" cy="36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9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2134"/>
          </a:xfrm>
        </p:spPr>
        <p:txBody>
          <a:bodyPr>
            <a:normAutofit/>
          </a:bodyPr>
          <a:lstStyle/>
          <a:p>
            <a:r>
              <a:rPr lang="en-US" dirty="0"/>
              <a:t>Full Backups</a:t>
            </a:r>
          </a:p>
          <a:p>
            <a:pPr lvl="1"/>
            <a:r>
              <a:rPr lang="en-US" dirty="0"/>
              <a:t>Takes a complete backup of all data at a given point</a:t>
            </a:r>
          </a:p>
          <a:p>
            <a:pPr lvl="1"/>
            <a:r>
              <a:rPr lang="en-US" dirty="0"/>
              <a:t>System images may be useful for backup, can be more difficult to restore from</a:t>
            </a:r>
          </a:p>
          <a:p>
            <a:r>
              <a:rPr lang="en-US" dirty="0"/>
              <a:t>Incremental</a:t>
            </a:r>
          </a:p>
          <a:p>
            <a:pPr lvl="1"/>
            <a:r>
              <a:rPr lang="en-US" dirty="0"/>
              <a:t>Only makes backups of items that changed since last incremental backup</a:t>
            </a:r>
          </a:p>
          <a:p>
            <a:pPr lvl="1"/>
            <a:r>
              <a:rPr lang="en-US" dirty="0"/>
              <a:t>Full system restore requires restoring a full backup, followed by each incremental</a:t>
            </a:r>
          </a:p>
          <a:p>
            <a:pPr lvl="1"/>
            <a:r>
              <a:rPr lang="en-US" dirty="0"/>
              <a:t>Synthetic full backups can be created through software</a:t>
            </a:r>
          </a:p>
          <a:p>
            <a:pPr lvl="1"/>
            <a:r>
              <a:rPr lang="en-US" dirty="0"/>
              <a:t>Weekly full, daily </a:t>
            </a:r>
            <a:r>
              <a:rPr lang="en-US" dirty="0" err="1"/>
              <a:t>incrementals</a:t>
            </a:r>
            <a:endParaRPr lang="en-US" dirty="0"/>
          </a:p>
          <a:p>
            <a:r>
              <a:rPr lang="en-US" dirty="0"/>
              <a:t>Differential</a:t>
            </a:r>
          </a:p>
          <a:p>
            <a:pPr lvl="1"/>
            <a:r>
              <a:rPr lang="en-US" dirty="0"/>
              <a:t>Only makes backups of items that have changed since last full backup</a:t>
            </a:r>
          </a:p>
          <a:p>
            <a:pPr lvl="1"/>
            <a:r>
              <a:rPr lang="en-US" dirty="0"/>
              <a:t>Restore requires a full and most recent differential backup</a:t>
            </a:r>
          </a:p>
          <a:p>
            <a:pPr lvl="1"/>
            <a:r>
              <a:rPr lang="en-US" dirty="0"/>
              <a:t>Weekly full, daily differentials</a:t>
            </a:r>
          </a:p>
          <a:p>
            <a:pPr lvl="1"/>
            <a:r>
              <a:rPr lang="en-US" dirty="0"/>
              <a:t>Most common type of backups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goodsync.com/images/ba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80" y="3945043"/>
            <a:ext cx="25527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0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2134"/>
          </a:xfrm>
        </p:spPr>
        <p:txBody>
          <a:bodyPr>
            <a:normAutofit/>
          </a:bodyPr>
          <a:lstStyle/>
          <a:p>
            <a:r>
              <a:rPr lang="en-US" dirty="0"/>
              <a:t>Continuous Backups</a:t>
            </a:r>
          </a:p>
          <a:p>
            <a:pPr lvl="1"/>
            <a:r>
              <a:rPr lang="en-US" dirty="0"/>
              <a:t>Changes on a primary system are immediately logged and propagated to backup system</a:t>
            </a:r>
          </a:p>
          <a:p>
            <a:pPr lvl="1"/>
            <a:r>
              <a:rPr lang="en-US" dirty="0"/>
              <a:t>Typically works on byte/block level, instead of file level</a:t>
            </a:r>
          </a:p>
          <a:p>
            <a:r>
              <a:rPr lang="en-US" dirty="0"/>
              <a:t>Snapshot Backups</a:t>
            </a:r>
          </a:p>
          <a:p>
            <a:pPr lvl="1"/>
            <a:r>
              <a:rPr lang="en-US" dirty="0"/>
              <a:t>Systems create a snapshot, which is presented as a copy of the </a:t>
            </a:r>
            <a:br>
              <a:rPr lang="en-US" dirty="0"/>
            </a:br>
            <a:r>
              <a:rPr lang="en-US" dirty="0"/>
              <a:t>original, which can then be backed up</a:t>
            </a:r>
          </a:p>
          <a:p>
            <a:pPr lvl="1"/>
            <a:r>
              <a:rPr lang="en-US" dirty="0"/>
              <a:t>Services can be </a:t>
            </a:r>
            <a:r>
              <a:rPr lang="en-US" dirty="0" err="1"/>
              <a:t>quiesced</a:t>
            </a:r>
            <a:r>
              <a:rPr lang="en-US" dirty="0"/>
              <a:t> before snapshot, releasing any file locks</a:t>
            </a:r>
          </a:p>
          <a:p>
            <a:pPr lvl="1"/>
            <a:r>
              <a:rPr lang="en-US" dirty="0"/>
              <a:t>Snapshots create a “crash-consistent” state</a:t>
            </a:r>
          </a:p>
          <a:p>
            <a:pPr lvl="1"/>
            <a:r>
              <a:rPr lang="en-US" dirty="0"/>
              <a:t>Backups can then be taken of the snapshot</a:t>
            </a:r>
          </a:p>
          <a:p>
            <a:r>
              <a:rPr lang="en-US" dirty="0"/>
              <a:t>Hot and Cold backups</a:t>
            </a:r>
          </a:p>
          <a:p>
            <a:pPr lvl="1"/>
            <a:r>
              <a:rPr lang="en-US" dirty="0"/>
              <a:t>Hot backups can make a backup while systems are online</a:t>
            </a:r>
          </a:p>
          <a:p>
            <a:pPr lvl="1"/>
            <a:r>
              <a:rPr lang="en-US" dirty="0"/>
              <a:t>Cold backups require data files to be closed </a:t>
            </a:r>
            <a:br>
              <a:rPr lang="en-US" dirty="0"/>
            </a:br>
            <a:r>
              <a:rPr lang="en-US" dirty="0"/>
              <a:t>during backup to prevent change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62" y="2626429"/>
            <a:ext cx="3977816" cy="36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1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2134"/>
          </a:xfrm>
        </p:spPr>
        <p:txBody>
          <a:bodyPr>
            <a:normAutofit/>
          </a:bodyPr>
          <a:lstStyle/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Shrink the size of source data so more data can fit on destination device</a:t>
            </a:r>
          </a:p>
          <a:p>
            <a:pPr lvl="1"/>
            <a:r>
              <a:rPr lang="en-US" dirty="0"/>
              <a:t>Typically will decrease overall backup speed</a:t>
            </a:r>
          </a:p>
          <a:p>
            <a:pPr lvl="1"/>
            <a:r>
              <a:rPr lang="en-US" dirty="0"/>
              <a:t>Extra burden on compression hardware</a:t>
            </a:r>
          </a:p>
          <a:p>
            <a:r>
              <a:rPr lang="en-US" dirty="0"/>
              <a:t>Deduplication</a:t>
            </a:r>
          </a:p>
          <a:p>
            <a:pPr lvl="1"/>
            <a:r>
              <a:rPr lang="en-US" dirty="0"/>
              <a:t>Reduce amount of data stored, by only storing a single copy and saving deduplication metadata</a:t>
            </a:r>
          </a:p>
          <a:p>
            <a:pPr lvl="1"/>
            <a:r>
              <a:rPr lang="en-US" dirty="0"/>
              <a:t>Can be de-duped on source or target</a:t>
            </a:r>
          </a:p>
          <a:p>
            <a:pPr lvl="1"/>
            <a:r>
              <a:rPr lang="en-US" dirty="0"/>
              <a:t>Can potentially increase speed</a:t>
            </a:r>
          </a:p>
          <a:p>
            <a:pPr lvl="1"/>
            <a:r>
              <a:rPr lang="en-US" dirty="0"/>
              <a:t>Extra burden on deduplication hardware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Backup media is encrypted, minimizing risk if lost</a:t>
            </a:r>
          </a:p>
          <a:p>
            <a:pPr lvl="1"/>
            <a:r>
              <a:rPr lang="en-US" dirty="0"/>
              <a:t>Typically decreases overall backup speed</a:t>
            </a:r>
          </a:p>
          <a:p>
            <a:pPr lvl="1"/>
            <a:r>
              <a:rPr lang="en-US" dirty="0"/>
              <a:t>Additional burden on encryption hardware</a:t>
            </a:r>
          </a:p>
        </p:txBody>
      </p:sp>
      <p:pic>
        <p:nvPicPr>
          <p:cNvPr id="6" name="Picture 2" descr="http://www.goodsync.com/images/ba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80" y="3945043"/>
            <a:ext cx="25527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2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2023"/>
          </a:xfrm>
        </p:spPr>
        <p:txBody>
          <a:bodyPr>
            <a:normAutofit/>
          </a:bodyPr>
          <a:lstStyle/>
          <a:p>
            <a:r>
              <a:rPr lang="en-US" dirty="0"/>
              <a:t>Backups are a crucial part of any information system</a:t>
            </a:r>
          </a:p>
          <a:p>
            <a:r>
              <a:rPr lang="en-US" dirty="0"/>
              <a:t>Data may be inadvertently deleted, a RAID array will happily delete all of that data!</a:t>
            </a:r>
          </a:p>
          <a:p>
            <a:r>
              <a:rPr lang="en-US" b="1" u="sng" dirty="0">
                <a:hlinkClick r:id="rId2"/>
              </a:rPr>
              <a:t>RAID ARRAYS ARE NOT BACKUPS!!!</a:t>
            </a:r>
            <a:endParaRPr lang="en-US" b="1" u="sng" dirty="0"/>
          </a:p>
          <a:p>
            <a:r>
              <a:rPr lang="en-US" dirty="0"/>
              <a:t>Backups are like insurance – you pay for it but you hope to never need it!</a:t>
            </a:r>
          </a:p>
          <a:p>
            <a:r>
              <a:rPr lang="en-US" dirty="0"/>
              <a:t>Backups should be maintained and monitored</a:t>
            </a:r>
          </a:p>
          <a:p>
            <a:pPr lvl="1"/>
            <a:r>
              <a:rPr lang="en-US" dirty="0"/>
              <a:t>Failed backups should be investigated and corrected</a:t>
            </a:r>
          </a:p>
          <a:p>
            <a:r>
              <a:rPr lang="en-US" dirty="0"/>
              <a:t>Backups should be kept off-site</a:t>
            </a:r>
          </a:p>
          <a:p>
            <a:pPr lvl="1"/>
            <a:r>
              <a:rPr lang="en-US" dirty="0"/>
              <a:t>Having your backups in the same location as your</a:t>
            </a:r>
            <a:br>
              <a:rPr lang="en-US" dirty="0"/>
            </a:br>
            <a:r>
              <a:rPr lang="en-US" dirty="0"/>
              <a:t>primary data storage location is a bad idea!</a:t>
            </a:r>
          </a:p>
          <a:p>
            <a:r>
              <a:rPr lang="en-US" dirty="0"/>
              <a:t>Test your backups!</a:t>
            </a:r>
          </a:p>
          <a:p>
            <a:pPr lvl="1"/>
            <a:r>
              <a:rPr lang="en-US" dirty="0"/>
              <a:t>If you can’t restore a backup, it is useless!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70" y="3552192"/>
            <a:ext cx="5281210" cy="27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1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41128" cy="4492023"/>
          </a:xfrm>
        </p:spPr>
        <p:txBody>
          <a:bodyPr>
            <a:normAutofit/>
          </a:bodyPr>
          <a:lstStyle/>
          <a:p>
            <a:r>
              <a:rPr lang="en-US" dirty="0"/>
              <a:t>Guidelines for backups should dictate minimum recovery times and data expiration timelines</a:t>
            </a:r>
          </a:p>
          <a:p>
            <a:r>
              <a:rPr lang="en-US" dirty="0"/>
              <a:t>Policies should put the guidelines into a document that can then be turned in to a backup system</a:t>
            </a:r>
          </a:p>
          <a:p>
            <a:r>
              <a:rPr lang="en-US" dirty="0"/>
              <a:t>Procedures should detail how backups are performed,</a:t>
            </a:r>
            <a:br>
              <a:rPr lang="en-US" dirty="0"/>
            </a:br>
            <a:r>
              <a:rPr lang="en-US" dirty="0"/>
              <a:t>what is done with backup media, etc.</a:t>
            </a:r>
          </a:p>
          <a:p>
            <a:r>
              <a:rPr lang="en-US" dirty="0"/>
              <a:t>Schedules should be made to detail what specific backups </a:t>
            </a:r>
            <a:br>
              <a:rPr lang="en-US" dirty="0"/>
            </a:br>
            <a:r>
              <a:rPr lang="en-US" dirty="0"/>
              <a:t>are performed when</a:t>
            </a:r>
          </a:p>
          <a:p>
            <a:pPr lvl="1"/>
            <a:r>
              <a:rPr lang="en-US" dirty="0"/>
              <a:t>Having all your backups run at the same time is a bad idea!</a:t>
            </a:r>
          </a:p>
          <a:p>
            <a:pPr lvl="1"/>
            <a:r>
              <a:rPr lang="en-US" dirty="0"/>
              <a:t>The policy translated into a software configuration</a:t>
            </a:r>
          </a:p>
          <a:p>
            <a:r>
              <a:rPr lang="en-US" dirty="0"/>
              <a:t>A business/regulatory/government specification may dictate </a:t>
            </a:r>
            <a:br>
              <a:rPr lang="en-US" dirty="0"/>
            </a:br>
            <a:r>
              <a:rPr lang="en-US" dirty="0"/>
              <a:t>how many backups are necessary and how long they are kept</a:t>
            </a:r>
          </a:p>
          <a:p>
            <a:r>
              <a:rPr lang="en-US" dirty="0"/>
              <a:t>Disk failure may be mitigated by a RAID array</a:t>
            </a:r>
          </a:p>
          <a:p>
            <a:pPr lvl="1"/>
            <a:r>
              <a:rPr lang="en-US" dirty="0"/>
              <a:t>Multiple disk failures within a single array can be catastrophic!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62" y="2626429"/>
            <a:ext cx="3977816" cy="36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7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7527"/>
          </a:xfrm>
        </p:spPr>
        <p:txBody>
          <a:bodyPr>
            <a:normAutofit/>
          </a:bodyPr>
          <a:lstStyle/>
          <a:p>
            <a:r>
              <a:rPr lang="en-US" dirty="0"/>
              <a:t>Backups should be automated!</a:t>
            </a:r>
          </a:p>
          <a:p>
            <a:pPr lvl="1"/>
            <a:r>
              <a:rPr lang="en-US" dirty="0"/>
              <a:t>A backup administrator should optimally only monitor the system</a:t>
            </a:r>
            <a:br>
              <a:rPr lang="en-US" dirty="0"/>
            </a:br>
            <a:r>
              <a:rPr lang="en-US" dirty="0"/>
              <a:t>and make adjustments to any policies and procedures</a:t>
            </a:r>
          </a:p>
          <a:p>
            <a:pPr lvl="2"/>
            <a:r>
              <a:rPr lang="en-US" dirty="0"/>
              <a:t>Might be necessary to gather backup media for off-site transport</a:t>
            </a:r>
          </a:p>
          <a:p>
            <a:pPr lvl="1"/>
            <a:r>
              <a:rPr lang="en-US" dirty="0"/>
              <a:t>Backup drives should automatically rotate if possible</a:t>
            </a:r>
          </a:p>
          <a:p>
            <a:pPr lvl="2"/>
            <a:r>
              <a:rPr lang="en-US" dirty="0"/>
              <a:t>Automated tape libraries can rotate backup tapes</a:t>
            </a:r>
          </a:p>
          <a:p>
            <a:pPr lvl="1"/>
            <a:r>
              <a:rPr lang="en-US" dirty="0"/>
              <a:t>Automation eliminates the potential of human error</a:t>
            </a:r>
          </a:p>
          <a:p>
            <a:pPr lvl="2"/>
            <a:r>
              <a:rPr lang="en-US" dirty="0"/>
              <a:t>Command automation</a:t>
            </a:r>
          </a:p>
          <a:p>
            <a:pPr lvl="2"/>
            <a:r>
              <a:rPr lang="en-US" dirty="0"/>
              <a:t>Schedule automation</a:t>
            </a:r>
          </a:p>
          <a:p>
            <a:pPr lvl="2"/>
            <a:r>
              <a:rPr lang="en-US" dirty="0"/>
              <a:t>Media rotation automation</a:t>
            </a:r>
          </a:p>
          <a:p>
            <a:pPr lvl="2"/>
            <a:r>
              <a:rPr lang="en-US" dirty="0"/>
              <a:t>Fire-drill automation</a:t>
            </a:r>
          </a:p>
          <a:p>
            <a:pPr lvl="1"/>
            <a:r>
              <a:rPr lang="en-US" dirty="0"/>
              <a:t>Backup fire-drills – Test the restoration of data from a backup!</a:t>
            </a:r>
          </a:p>
          <a:p>
            <a:pPr lvl="2"/>
            <a:r>
              <a:rPr lang="en-US" dirty="0"/>
              <a:t>A backup is useless if it can’t be restored!</a:t>
            </a:r>
          </a:p>
          <a:p>
            <a:pPr lvl="2"/>
            <a:r>
              <a:rPr lang="en-US" dirty="0"/>
              <a:t>How about automated backup fire drills?!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62" y="2626429"/>
            <a:ext cx="3977816" cy="36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8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D985-1AA6-BA64-BFA0-86CB0605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E62F-655C-6B9D-DFFE-18D7735FE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0AB32-63FA-0E84-DEC2-BEB2A1A4C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 – Week 6.2 – October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  <a:p>
            <a:r>
              <a:rPr lang="en-US" dirty="0"/>
              <a:t>Some San, Some NAS, Some Backups, and some more…</a:t>
            </a:r>
          </a:p>
        </p:txBody>
      </p:sp>
    </p:spTree>
    <p:extLst>
      <p:ext uri="{BB962C8B-B14F-4D97-AF65-F5344CB8AC3E}">
        <p14:creationId xmlns:p14="http://schemas.microsoft.com/office/powerpoint/2010/main" val="797593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178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utility for efficiently transferring and synchronizing files</a:t>
            </a:r>
          </a:p>
          <a:p>
            <a:r>
              <a:rPr lang="en-US" dirty="0"/>
              <a:t>Checks timestamps, file sizes, or hashes (MD5,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Used delta encoding to synchronize files, transferring differences instead of entire files</a:t>
            </a:r>
          </a:p>
          <a:p>
            <a:r>
              <a:rPr lang="en-US" dirty="0"/>
              <a:t>Can optionally use compression when transferring files</a:t>
            </a:r>
          </a:p>
          <a:p>
            <a:r>
              <a:rPr lang="en-US" dirty="0"/>
              <a:t>Can be used for local or remote synchronization</a:t>
            </a:r>
          </a:p>
          <a:p>
            <a:r>
              <a:rPr lang="en-US" dirty="0" err="1"/>
              <a:t>Rsync</a:t>
            </a:r>
            <a:r>
              <a:rPr lang="en-US" dirty="0"/>
              <a:t> Parameters:</a:t>
            </a:r>
          </a:p>
          <a:p>
            <a:pPr lvl="1"/>
            <a:r>
              <a:rPr lang="en-US" dirty="0"/>
              <a:t>-a : Archive mode (recursive, copy </a:t>
            </a:r>
            <a:r>
              <a:rPr lang="en-US" dirty="0" err="1"/>
              <a:t>symlinks</a:t>
            </a:r>
            <a:r>
              <a:rPr lang="en-US" dirty="0"/>
              <a:t>, preserve permissions, preserve timestamps,</a:t>
            </a:r>
            <a:br>
              <a:rPr lang="en-US" dirty="0"/>
            </a:br>
            <a:r>
              <a:rPr lang="en-US" dirty="0"/>
              <a:t>       preserve user/group ownership)</a:t>
            </a:r>
          </a:p>
          <a:p>
            <a:pPr lvl="1"/>
            <a:r>
              <a:rPr lang="en-US" dirty="0"/>
              <a:t>-v : Verbose – Display a list of what is being copied</a:t>
            </a:r>
          </a:p>
          <a:p>
            <a:pPr lvl="1"/>
            <a:r>
              <a:rPr lang="en-US" dirty="0"/>
              <a:t>-z : Compress data during transfer</a:t>
            </a:r>
          </a:p>
          <a:p>
            <a:pPr lvl="1"/>
            <a:r>
              <a:rPr lang="en-US" dirty="0"/>
              <a:t>--delete : delete files in destination that are not in the source</a:t>
            </a:r>
          </a:p>
          <a:p>
            <a:pPr lvl="1"/>
            <a:r>
              <a:rPr lang="en-US" dirty="0"/>
              <a:t>--exclude : Exclude a specific item from being synchronized</a:t>
            </a:r>
          </a:p>
          <a:p>
            <a:pPr lvl="1"/>
            <a:r>
              <a:rPr lang="en-US" dirty="0"/>
              <a:t>Many more options in the man pages!</a:t>
            </a:r>
          </a:p>
          <a:p>
            <a:endParaRPr lang="en-US" dirty="0"/>
          </a:p>
        </p:txBody>
      </p:sp>
      <p:pic>
        <p:nvPicPr>
          <p:cNvPr id="1026" name="Picture 2" descr="Newrsync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19" y="4815418"/>
            <a:ext cx="23907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00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90281" cy="4513025"/>
          </a:xfrm>
        </p:spPr>
        <p:txBody>
          <a:bodyPr>
            <a:normAutofit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/local/folder server:/remote/place/</a:t>
            </a:r>
          </a:p>
          <a:p>
            <a:pPr lvl="2"/>
            <a:r>
              <a:rPr lang="en-US" dirty="0"/>
              <a:t>Note the trailing slashes!  They are important to determine what is sync’d!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/local/folder</a:t>
            </a:r>
            <a:r>
              <a:rPr lang="en-US" dirty="0"/>
              <a:t>” is created inside of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/remote/place/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In this example, the entire contents of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/local/folder/</a:t>
            </a:r>
            <a:r>
              <a:rPr lang="en-US" dirty="0"/>
              <a:t>” is synchronized inside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/remote/place/folder/</a:t>
            </a:r>
            <a:r>
              <a:rPr lang="en-US" dirty="0"/>
              <a:t>”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/local/folder/ server:/remote/place/</a:t>
            </a:r>
          </a:p>
          <a:p>
            <a:pPr lvl="2"/>
            <a:r>
              <a:rPr lang="en-US" dirty="0"/>
              <a:t>Note that in this example, the items within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/local/folder</a:t>
            </a:r>
            <a:r>
              <a:rPr lang="en-US" dirty="0"/>
              <a:t>” are synced inside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/remote/place/</a:t>
            </a:r>
            <a:r>
              <a:rPr lang="en-US" dirty="0"/>
              <a:t>”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--exclude </a:t>
            </a:r>
            <a:r>
              <a:rPr lang="en-US" dirty="0"/>
              <a:t>'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folder</a:t>
            </a:r>
            <a:r>
              <a:rPr lang="en-US" dirty="0"/>
              <a:t>'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/source/data/ server:/destination/data/</a:t>
            </a:r>
          </a:p>
          <a:p>
            <a:pPr lvl="2"/>
            <a:r>
              <a:rPr lang="en-US" dirty="0"/>
              <a:t>Sync local files within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/source/data/</a:t>
            </a:r>
            <a:r>
              <a:rPr lang="en-US" dirty="0"/>
              <a:t>” to remote server within folder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/destination/data/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Exclude the folder named ‘folder’ from being synchronized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/backups/</a:t>
            </a:r>
          </a:p>
          <a:p>
            <a:pPr lvl="2"/>
            <a:r>
              <a:rPr lang="en-US" dirty="0"/>
              <a:t>Sync entire local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/>
              <a:t>” folder within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/backups/</a:t>
            </a:r>
            <a:r>
              <a:rPr lang="en-US" dirty="0"/>
              <a:t>” folder</a:t>
            </a:r>
          </a:p>
          <a:p>
            <a:pPr lvl="3"/>
            <a:r>
              <a:rPr lang="en-US" dirty="0"/>
              <a:t>A sub folder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/backups/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/>
              <a:t>” will be created on the target, and the contents will be synced within!</a:t>
            </a:r>
          </a:p>
          <a:p>
            <a:pPr lvl="3"/>
            <a:r>
              <a:rPr lang="en-US" dirty="0"/>
              <a:t>The trailing slashes are important!!!</a:t>
            </a:r>
          </a:p>
          <a:p>
            <a:pPr lvl="3"/>
            <a:r>
              <a:rPr lang="en-US" dirty="0"/>
              <a:t>Test within subfolders if you are not sure!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026" name="Picture 2" descr="Newrsync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19" y="4815418"/>
            <a:ext cx="23907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3025"/>
          </a:xfrm>
        </p:spPr>
        <p:txBody>
          <a:bodyPr>
            <a:normAutofit/>
          </a:bodyPr>
          <a:lstStyle/>
          <a:p>
            <a:r>
              <a:rPr lang="en-US" dirty="0"/>
              <a:t>Some simple </a:t>
            </a:r>
            <a:r>
              <a:rPr lang="en-US" dirty="0" err="1"/>
              <a:t>rsync</a:t>
            </a:r>
            <a:r>
              <a:rPr lang="en-US" dirty="0"/>
              <a:t> backups!</a:t>
            </a:r>
          </a:p>
          <a:p>
            <a:pPr lvl="1"/>
            <a:r>
              <a:rPr lang="en-US" dirty="0"/>
              <a:t>Install </a:t>
            </a:r>
            <a:r>
              <a:rPr lang="en-US" dirty="0" err="1"/>
              <a:t>rsync</a:t>
            </a:r>
            <a:r>
              <a:rPr lang="en-US" dirty="0"/>
              <a:t>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 a local /backup folder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/backups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rsync</a:t>
            </a:r>
            <a:r>
              <a:rPr lang="en-US" dirty="0"/>
              <a:t> to recursively and verbosely backup your /</a:t>
            </a:r>
            <a:r>
              <a:rPr lang="en-US" dirty="0" err="1"/>
              <a:t>etc</a:t>
            </a:r>
            <a:r>
              <a:rPr lang="en-US" dirty="0"/>
              <a:t> folder, deleting anything at the target that does not exist on the source.  Preserve timestamps, permissions, and ownership of all files and folders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/backups/</a:t>
            </a:r>
          </a:p>
          <a:p>
            <a:pPr lvl="1"/>
            <a:r>
              <a:rPr lang="en-US" dirty="0"/>
              <a:t>Check the backups folder to verify!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[root@server1 ~]# 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/backups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12K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84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8.0K Sep 30 10:21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Check within the /backups/</a:t>
            </a:r>
            <a:r>
              <a:rPr lang="en-US" dirty="0" err="1"/>
              <a:t>etc</a:t>
            </a:r>
            <a:r>
              <a:rPr lang="en-US" dirty="0"/>
              <a:t> folder!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/backups/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Newrsync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19" y="4815418"/>
            <a:ext cx="23907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9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042"/>
          </a:xfrm>
        </p:spPr>
        <p:txBody>
          <a:bodyPr>
            <a:normAutofit/>
          </a:bodyPr>
          <a:lstStyle/>
          <a:p>
            <a:r>
              <a:rPr lang="en-US" dirty="0"/>
              <a:t>Assignment 5 – Due last week!</a:t>
            </a:r>
          </a:p>
          <a:p>
            <a:pPr lvl="1"/>
            <a:r>
              <a:rPr lang="en-US" dirty="0"/>
              <a:t>AWS Educate – Introduction to the AWS Management Console</a:t>
            </a:r>
          </a:p>
          <a:p>
            <a:r>
              <a:rPr lang="en-US" dirty="0"/>
              <a:t>Assignment 6 – Due this week!</a:t>
            </a:r>
          </a:p>
          <a:p>
            <a:pPr lvl="1"/>
            <a:r>
              <a:rPr lang="en-US" dirty="0"/>
              <a:t>Project Proposal</a:t>
            </a:r>
          </a:p>
          <a:p>
            <a:r>
              <a:rPr lang="en-US" dirty="0"/>
              <a:t>Assignment 7 – Due next week!</a:t>
            </a:r>
          </a:p>
          <a:p>
            <a:pPr lvl="1"/>
            <a:r>
              <a:rPr lang="en-US" dirty="0"/>
              <a:t>AWS Educate – Introduction to Cloud 101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0" y="3461001"/>
            <a:ext cx="3270250" cy="24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38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File Systems are a way of sharing files and applications across the network.</a:t>
            </a:r>
          </a:p>
          <a:p>
            <a:pPr lvl="1"/>
            <a:r>
              <a:rPr lang="en-US" dirty="0"/>
              <a:t>Native to Linux/Unix systems</a:t>
            </a:r>
          </a:p>
          <a:p>
            <a:pPr lvl="1"/>
            <a:r>
              <a:rPr lang="en-US" dirty="0"/>
              <a:t>Comparable to Windows file sharing</a:t>
            </a:r>
          </a:p>
          <a:p>
            <a:pPr lvl="1"/>
            <a:r>
              <a:rPr lang="en-US" dirty="0"/>
              <a:t>Client/Server model</a:t>
            </a:r>
          </a:p>
          <a:p>
            <a:pPr lvl="2"/>
            <a:r>
              <a:rPr lang="en-US" dirty="0"/>
              <a:t>Clients mount remote file systems from a server</a:t>
            </a:r>
          </a:p>
          <a:p>
            <a:pPr lvl="1"/>
            <a:r>
              <a:rPr lang="en-US" dirty="0"/>
              <a:t>Remote Procedure Calls (RPCs) handle the requests between the client and server</a:t>
            </a:r>
          </a:p>
          <a:p>
            <a:r>
              <a:rPr lang="en-US" dirty="0"/>
              <a:t>Usages</a:t>
            </a:r>
          </a:p>
          <a:p>
            <a:pPr lvl="1"/>
            <a:r>
              <a:rPr lang="en-US" dirty="0"/>
              <a:t>Shared drives (like a mapped P:\ drive in Windows)</a:t>
            </a:r>
          </a:p>
          <a:p>
            <a:pPr lvl="1"/>
            <a:r>
              <a:rPr lang="en-US" dirty="0"/>
              <a:t>Home profile folders on a server instead of a local machine</a:t>
            </a:r>
          </a:p>
          <a:p>
            <a:pPr lvl="2"/>
            <a:r>
              <a:rPr lang="en-US" dirty="0"/>
              <a:t>Redundancy, backups, maintenance at a server level instead of a desktop level</a:t>
            </a:r>
          </a:p>
          <a:p>
            <a:pPr lvl="1"/>
            <a:r>
              <a:rPr lang="en-US" dirty="0"/>
              <a:t>Auto-mounting</a:t>
            </a:r>
          </a:p>
          <a:p>
            <a:pPr lvl="1"/>
            <a:r>
              <a:rPr lang="en-US" dirty="0"/>
              <a:t>Hosting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18" y="3716135"/>
            <a:ext cx="238158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7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Versions of NFS</a:t>
            </a:r>
          </a:p>
          <a:p>
            <a:pPr lvl="1"/>
            <a:r>
              <a:rPr lang="en-US" dirty="0"/>
              <a:t>NFS v1 – Initial internal development version by Sun Microsystems, experimental</a:t>
            </a:r>
          </a:p>
          <a:p>
            <a:pPr lvl="1"/>
            <a:r>
              <a:rPr lang="en-US" dirty="0"/>
              <a:t>NFS v2 – First public release</a:t>
            </a:r>
          </a:p>
          <a:p>
            <a:pPr lvl="2"/>
            <a:r>
              <a:rPr lang="en-US" dirty="0"/>
              <a:t>RFC 1094 – March 1989</a:t>
            </a:r>
          </a:p>
          <a:p>
            <a:pPr lvl="2"/>
            <a:r>
              <a:rPr lang="en-US" dirty="0"/>
              <a:t>2GB file size limit (32-bit)</a:t>
            </a:r>
          </a:p>
          <a:p>
            <a:pPr lvl="2"/>
            <a:r>
              <a:rPr lang="en-US" dirty="0"/>
              <a:t>Stateless (UDP), with file locking implemented outside of NFS core protocol</a:t>
            </a:r>
          </a:p>
          <a:p>
            <a:pPr lvl="3"/>
            <a:r>
              <a:rPr lang="en-US" dirty="0"/>
              <a:t>Vendors had added </a:t>
            </a:r>
            <a:r>
              <a:rPr lang="en-US" dirty="0" err="1"/>
              <a:t>stateful</a:t>
            </a:r>
            <a:r>
              <a:rPr lang="en-US" dirty="0"/>
              <a:t> (TCP) transport support separately</a:t>
            </a:r>
          </a:p>
          <a:p>
            <a:pPr lvl="2"/>
            <a:r>
              <a:rPr lang="en-US" dirty="0"/>
              <a:t>Requires additional RPC port mapping, locking, and binding services</a:t>
            </a:r>
          </a:p>
          <a:p>
            <a:pPr lvl="1"/>
            <a:r>
              <a:rPr lang="en-US" dirty="0"/>
              <a:t>NFS v3 – Major upgrade in features and security fixes</a:t>
            </a:r>
          </a:p>
          <a:p>
            <a:pPr lvl="2"/>
            <a:r>
              <a:rPr lang="en-US" dirty="0"/>
              <a:t>RFC 1813 – June 1995</a:t>
            </a:r>
          </a:p>
          <a:p>
            <a:pPr lvl="2"/>
            <a:r>
              <a:rPr lang="en-US" dirty="0"/>
              <a:t>Supports files larger than 2GB (64-bit)</a:t>
            </a:r>
          </a:p>
          <a:p>
            <a:pPr lvl="2"/>
            <a:r>
              <a:rPr lang="en-US" dirty="0"/>
              <a:t>Support for asynchronous writes, improving write performance</a:t>
            </a:r>
          </a:p>
          <a:p>
            <a:pPr lvl="2"/>
            <a:r>
              <a:rPr lang="en-US" dirty="0"/>
              <a:t>Officially added </a:t>
            </a:r>
            <a:r>
              <a:rPr lang="en-US" dirty="0" err="1"/>
              <a:t>stateful</a:t>
            </a:r>
            <a:r>
              <a:rPr lang="en-US" dirty="0"/>
              <a:t> (TCP) communication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18" y="3716135"/>
            <a:ext cx="238158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95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1983"/>
          </a:xfrm>
        </p:spPr>
        <p:txBody>
          <a:bodyPr/>
          <a:lstStyle/>
          <a:p>
            <a:r>
              <a:rPr lang="en-US" dirty="0"/>
              <a:t>Versions of NFS</a:t>
            </a:r>
          </a:p>
          <a:p>
            <a:pPr lvl="1"/>
            <a:r>
              <a:rPr lang="en-US" dirty="0"/>
              <a:t>NFS v4 – Additional performance improvements, mandated security, new </a:t>
            </a:r>
            <a:r>
              <a:rPr lang="en-US" dirty="0" err="1"/>
              <a:t>stateful</a:t>
            </a:r>
            <a:r>
              <a:rPr lang="en-US" dirty="0"/>
              <a:t> protocol</a:t>
            </a:r>
          </a:p>
          <a:p>
            <a:pPr lvl="2"/>
            <a:r>
              <a:rPr lang="en-US" dirty="0"/>
              <a:t>RFC’s: 3010 – December 2000, 3530 – April 2003, 7530 – March 2015</a:t>
            </a:r>
          </a:p>
          <a:p>
            <a:pPr lvl="2"/>
            <a:r>
              <a:rPr lang="en-US" dirty="0"/>
              <a:t>Can use TCP or Stream Control Transmission Protocol (SCTP) for transport</a:t>
            </a:r>
          </a:p>
          <a:p>
            <a:pPr lvl="2"/>
            <a:r>
              <a:rPr lang="en-US" dirty="0"/>
              <a:t>Supports per-user authentication</a:t>
            </a:r>
          </a:p>
          <a:p>
            <a:pPr lvl="2"/>
            <a:r>
              <a:rPr lang="en-US" dirty="0"/>
              <a:t>Port mapping, locking, and binding functionality built in</a:t>
            </a:r>
          </a:p>
          <a:p>
            <a:pPr lvl="2"/>
            <a:r>
              <a:rPr lang="en-US" dirty="0"/>
              <a:t>Supports Access Control Lists (ACLs)</a:t>
            </a:r>
          </a:p>
          <a:p>
            <a:pPr lvl="1"/>
            <a:r>
              <a:rPr lang="en-US" dirty="0"/>
              <a:t>NFS v4.1 – Additional features</a:t>
            </a:r>
          </a:p>
          <a:p>
            <a:pPr lvl="2"/>
            <a:r>
              <a:rPr lang="en-US" dirty="0"/>
              <a:t>RFC 5661 – January 2010</a:t>
            </a:r>
          </a:p>
          <a:p>
            <a:pPr lvl="2"/>
            <a:r>
              <a:rPr lang="en-US" dirty="0"/>
              <a:t>Clustered server support, parallel access to distributed systems</a:t>
            </a:r>
          </a:p>
          <a:p>
            <a:pPr lvl="1"/>
            <a:r>
              <a:rPr lang="en-US" dirty="0"/>
              <a:t>NFS v4.2 – Latest!</a:t>
            </a:r>
          </a:p>
          <a:p>
            <a:pPr lvl="2"/>
            <a:r>
              <a:rPr lang="en-US" dirty="0"/>
              <a:t>The IETF published NFS 4.2 as RFC-7862 in 2016</a:t>
            </a:r>
          </a:p>
          <a:p>
            <a:pPr lvl="2"/>
            <a:r>
              <a:rPr lang="en-US" dirty="0"/>
              <a:t>Still improving!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18" y="3716135"/>
            <a:ext cx="238158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1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Internet File System (CIFS)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6210"/>
          </a:xfrm>
        </p:spPr>
        <p:txBody>
          <a:bodyPr/>
          <a:lstStyle/>
          <a:p>
            <a:r>
              <a:rPr lang="en-US" dirty="0"/>
              <a:t>Also often referred to as SMB</a:t>
            </a:r>
          </a:p>
          <a:p>
            <a:r>
              <a:rPr lang="en-US" dirty="0"/>
              <a:t>Used for sharing files on Windows</a:t>
            </a:r>
          </a:p>
          <a:p>
            <a:r>
              <a:rPr lang="en-US" dirty="0"/>
              <a:t>Can be accessed from Linux/Unix clients using Samba</a:t>
            </a:r>
          </a:p>
          <a:p>
            <a:r>
              <a:rPr lang="en-US" dirty="0"/>
              <a:t>Samba 3.7 introduced SMB2 support</a:t>
            </a:r>
          </a:p>
          <a:p>
            <a:pPr lvl="1"/>
            <a:r>
              <a:rPr lang="en-US" dirty="0"/>
              <a:t>SMB2 introduced with Windows Vista (2006)</a:t>
            </a:r>
          </a:p>
          <a:p>
            <a:r>
              <a:rPr lang="en-US" dirty="0"/>
              <a:t>Samba version 3 can act as a NT4 domain controller</a:t>
            </a:r>
          </a:p>
          <a:p>
            <a:pPr lvl="1"/>
            <a:r>
              <a:rPr lang="en-US" dirty="0"/>
              <a:t>Primary or backup domain member</a:t>
            </a:r>
          </a:p>
          <a:p>
            <a:r>
              <a:rPr lang="en-US" dirty="0"/>
              <a:t>Samba 4 enables Active Directory domain controller functionality</a:t>
            </a:r>
          </a:p>
          <a:p>
            <a:pPr lvl="1"/>
            <a:r>
              <a:rPr lang="en-US" dirty="0"/>
              <a:t>Windows 2008 domain functionality</a:t>
            </a:r>
          </a:p>
          <a:p>
            <a:pPr lvl="1"/>
            <a:r>
              <a:rPr lang="en-US" dirty="0"/>
              <a:t>Samba 4.1 adds support for SMB3</a:t>
            </a:r>
          </a:p>
          <a:p>
            <a:pPr lvl="1"/>
            <a:r>
              <a:rPr lang="en-US" dirty="0"/>
              <a:t>SMB3 introduced with Windows 8 (2012)</a:t>
            </a:r>
          </a:p>
        </p:txBody>
      </p:sp>
      <p:pic>
        <p:nvPicPr>
          <p:cNvPr id="2050" name="Picture 2" descr="https://lh3.ggpht.com/Guq8uPeqtY14w7G42PZb4e0TS7DlOIe6DmN_FbgqQSziuhOytjIvhdnNI0eXH9C5eg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09" y="35512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80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File System makes it possible to create a single directory tree that links together multiple file servers and their files</a:t>
            </a:r>
          </a:p>
          <a:p>
            <a:r>
              <a:rPr lang="en-US" dirty="0"/>
              <a:t>Provides a common view of a centralized file system that is distributed among various servers</a:t>
            </a:r>
          </a:p>
          <a:p>
            <a:pPr lvl="1"/>
            <a:r>
              <a:rPr lang="en-US" dirty="0"/>
              <a:t>Even though files are stored on different servers, to the user they appear on the same server</a:t>
            </a:r>
          </a:p>
          <a:p>
            <a:pPr lvl="1"/>
            <a:r>
              <a:rPr lang="en-US" dirty="0"/>
              <a:t>Allows for replication among DFS servers</a:t>
            </a:r>
          </a:p>
          <a:p>
            <a:pPr lvl="1"/>
            <a:r>
              <a:rPr lang="en-US" dirty="0"/>
              <a:t>Allows for the movement of files physical</a:t>
            </a:r>
            <a:br>
              <a:rPr lang="en-US" dirty="0"/>
            </a:br>
            <a:r>
              <a:rPr lang="en-US" dirty="0"/>
              <a:t>storage location without affecting any</a:t>
            </a:r>
            <a:br>
              <a:rPr lang="en-US" dirty="0"/>
            </a:br>
            <a:r>
              <a:rPr lang="en-US" dirty="0"/>
              <a:t>user or application usage</a:t>
            </a:r>
          </a:p>
          <a:p>
            <a:pPr lvl="1"/>
            <a:r>
              <a:rPr lang="en-US" dirty="0"/>
              <a:t>System can be reconfigured as needed</a:t>
            </a:r>
            <a:br>
              <a:rPr lang="en-US" dirty="0"/>
            </a:br>
            <a:r>
              <a:rPr lang="en-US" dirty="0"/>
              <a:t>to alleviate performance issues</a:t>
            </a:r>
          </a:p>
          <a:p>
            <a:pPr lvl="1"/>
            <a:r>
              <a:rPr lang="en-US" dirty="0"/>
              <a:t>System can be easily expanded if necessary,</a:t>
            </a:r>
            <a:br>
              <a:rPr lang="en-US" dirty="0"/>
            </a:br>
            <a:r>
              <a:rPr lang="en-US" dirty="0"/>
              <a:t>without any impact to existing users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00" y="3636652"/>
            <a:ext cx="5384402" cy="24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DFS provides access to a shared directory structure with no files, only junctions</a:t>
            </a:r>
          </a:p>
          <a:p>
            <a:pPr lvl="1"/>
            <a:r>
              <a:rPr lang="en-US" dirty="0"/>
              <a:t>Junction points are similar to shortcuts or soft links</a:t>
            </a:r>
          </a:p>
          <a:p>
            <a:r>
              <a:rPr lang="en-US" dirty="0"/>
              <a:t>Junctions can point to other junctions or shared directories on various servers</a:t>
            </a:r>
          </a:p>
          <a:p>
            <a:r>
              <a:rPr lang="en-US" dirty="0"/>
              <a:t>Creates a user-friendly name space of directory structure, abstracted from server names</a:t>
            </a:r>
          </a:p>
          <a:p>
            <a:r>
              <a:rPr lang="en-US" dirty="0"/>
              <a:t>A DFS name can point to more multiple targets</a:t>
            </a:r>
          </a:p>
          <a:p>
            <a:pPr lvl="1"/>
            <a:r>
              <a:rPr lang="en-US" dirty="0"/>
              <a:t>Provides load balancing and automatic failover</a:t>
            </a:r>
          </a:p>
          <a:p>
            <a:r>
              <a:rPr lang="en-US" dirty="0"/>
              <a:t>DFS provides several desirable functions</a:t>
            </a:r>
          </a:p>
          <a:p>
            <a:pPr lvl="1"/>
            <a:r>
              <a:rPr lang="en-US" dirty="0"/>
              <a:t>Alternative name space</a:t>
            </a:r>
          </a:p>
          <a:p>
            <a:pPr lvl="1"/>
            <a:r>
              <a:rPr lang="en-US" dirty="0"/>
              <a:t>Load balancing</a:t>
            </a:r>
          </a:p>
          <a:p>
            <a:pPr lvl="1"/>
            <a:r>
              <a:rPr lang="en-US" dirty="0"/>
              <a:t>Automatic failover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00" y="3636652"/>
            <a:ext cx="5384402" cy="24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2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file systems prevent multiple people from updating the same file</a:t>
            </a:r>
          </a:p>
          <a:p>
            <a:pPr lvl="1"/>
            <a:r>
              <a:rPr lang="en-US" dirty="0"/>
              <a:t>Files are locked when in use, preventing simultaneous modifications</a:t>
            </a:r>
          </a:p>
          <a:p>
            <a:r>
              <a:rPr lang="en-US" dirty="0"/>
              <a:t>Servers maintain replications and share file changes</a:t>
            </a:r>
          </a:p>
          <a:p>
            <a:pPr lvl="1"/>
            <a:r>
              <a:rPr lang="en-US" dirty="0"/>
              <a:t>If a file is replicated between multiple nodes, the</a:t>
            </a:r>
            <a:br>
              <a:rPr lang="en-US" dirty="0"/>
            </a:br>
            <a:r>
              <a:rPr lang="en-US" dirty="0"/>
              <a:t>updates are replicated between nodes</a:t>
            </a:r>
          </a:p>
          <a:p>
            <a:r>
              <a:rPr lang="en-US" dirty="0"/>
              <a:t>Adds another layer of redundancy</a:t>
            </a:r>
          </a:p>
          <a:p>
            <a:pPr lvl="1"/>
            <a:r>
              <a:rPr lang="en-US" dirty="0"/>
              <a:t>Replicated services can continue to function</a:t>
            </a:r>
            <a:br>
              <a:rPr lang="en-US" dirty="0"/>
            </a:br>
            <a:r>
              <a:rPr lang="en-US" dirty="0"/>
              <a:t>in the case of a system crash</a:t>
            </a:r>
          </a:p>
          <a:p>
            <a:r>
              <a:rPr lang="en-US" dirty="0"/>
              <a:t>NFS devices typically employ some type of</a:t>
            </a:r>
            <a:br>
              <a:rPr lang="en-US" dirty="0"/>
            </a:br>
            <a:r>
              <a:rPr lang="en-US" dirty="0"/>
              <a:t>distributed file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00" y="3636652"/>
            <a:ext cx="5384402" cy="24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7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21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Platter – Magnetic disks where data is stored</a:t>
            </a:r>
          </a:p>
          <a:p>
            <a:pPr lvl="1"/>
            <a:r>
              <a:rPr lang="en-US" dirty="0"/>
              <a:t>Spindle – Center of platters, where platters are mounted</a:t>
            </a:r>
          </a:p>
          <a:p>
            <a:pPr lvl="2"/>
            <a:r>
              <a:rPr lang="en-US" dirty="0"/>
              <a:t>Sometimes, the combination of platters and spindle is referred to as the spindle</a:t>
            </a:r>
          </a:p>
          <a:p>
            <a:pPr lvl="1"/>
            <a:r>
              <a:rPr lang="en-US" dirty="0"/>
              <a:t>Track – A circle on a platter, where data is written</a:t>
            </a:r>
          </a:p>
          <a:p>
            <a:pPr lvl="2"/>
            <a:r>
              <a:rPr lang="en-US" dirty="0"/>
              <a:t>Tracks near the outside of the platter are longer/larger than tracks near the center</a:t>
            </a:r>
          </a:p>
          <a:p>
            <a:pPr lvl="2"/>
            <a:r>
              <a:rPr lang="en-US" dirty="0"/>
              <a:t>Each track is located at a different radius (distance) from the center</a:t>
            </a:r>
          </a:p>
          <a:p>
            <a:pPr lvl="1"/>
            <a:r>
              <a:rPr lang="en-US" dirty="0"/>
              <a:t>Cylinder – All the tracks at a given radius on all platters</a:t>
            </a:r>
          </a:p>
          <a:p>
            <a:pPr lvl="2"/>
            <a:r>
              <a:rPr lang="en-US" dirty="0"/>
              <a:t>A track is on a single platter.  That same track on all platters is a cylinder</a:t>
            </a:r>
          </a:p>
          <a:p>
            <a:pPr lvl="1"/>
            <a:r>
              <a:rPr lang="en-US" dirty="0"/>
              <a:t>Sectors – A specific section on a track</a:t>
            </a:r>
          </a:p>
          <a:p>
            <a:pPr lvl="2"/>
            <a:r>
              <a:rPr lang="en-US" dirty="0"/>
              <a:t>Also called blocks</a:t>
            </a:r>
          </a:p>
          <a:p>
            <a:pPr lvl="2"/>
            <a:r>
              <a:rPr lang="en-US" dirty="0"/>
              <a:t>Different tracks have a different number of sectors depending on the size of the track</a:t>
            </a:r>
          </a:p>
          <a:p>
            <a:pPr lvl="3"/>
            <a:r>
              <a:rPr lang="en-US" dirty="0"/>
              <a:t>Tracks furthest from the center have more sectors than tracks closer to the center</a:t>
            </a:r>
          </a:p>
          <a:p>
            <a:pPr lvl="2"/>
            <a:r>
              <a:rPr lang="en-US" dirty="0"/>
              <a:t>Different sector/block sizes can be established when formatting/partitioning a disk</a:t>
            </a:r>
          </a:p>
        </p:txBody>
      </p:sp>
      <p:pic>
        <p:nvPicPr>
          <p:cNvPr id="5" name="Picture 2" descr="http://news.techgenie.com/files/Hard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46" y="3376105"/>
            <a:ext cx="3388085" cy="2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15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21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Heads – Robotic arms that hover over platters and move to the appropriate tracks</a:t>
            </a:r>
          </a:p>
          <a:p>
            <a:pPr lvl="2"/>
            <a:r>
              <a:rPr lang="en-US" dirty="0"/>
              <a:t>Heads read and write the data in the tracks</a:t>
            </a:r>
          </a:p>
          <a:p>
            <a:pPr lvl="2"/>
            <a:r>
              <a:rPr lang="en-US" dirty="0"/>
              <a:t>Heads are typically mounted together and move as one</a:t>
            </a:r>
          </a:p>
          <a:p>
            <a:pPr lvl="2"/>
            <a:r>
              <a:rPr lang="en-US" dirty="0"/>
              <a:t>Heads can read from the same track on multiple platters at once (cylinder)</a:t>
            </a:r>
          </a:p>
          <a:p>
            <a:pPr lvl="3"/>
            <a:r>
              <a:rPr lang="en-US" dirty="0"/>
              <a:t>This can improve read and write time, allowing data to be read from or written to</a:t>
            </a:r>
            <a:br>
              <a:rPr lang="en-US" dirty="0"/>
            </a:br>
            <a:r>
              <a:rPr lang="en-US" dirty="0"/>
              <a:t>multiple platters at the same time</a:t>
            </a:r>
          </a:p>
          <a:p>
            <a:pPr lvl="2"/>
            <a:r>
              <a:rPr lang="en-US" dirty="0"/>
              <a:t>Actuator arms have the heads at the tip</a:t>
            </a:r>
          </a:p>
          <a:p>
            <a:pPr lvl="1"/>
            <a:r>
              <a:rPr lang="en-US" dirty="0"/>
              <a:t>Seek time – The amount of time it takes to move the heads to</a:t>
            </a:r>
            <a:br>
              <a:rPr lang="en-US" dirty="0"/>
            </a:br>
            <a:r>
              <a:rPr lang="en-US" dirty="0"/>
              <a:t>the correct position on the platter</a:t>
            </a:r>
          </a:p>
          <a:p>
            <a:pPr lvl="1"/>
            <a:r>
              <a:rPr lang="en-US" dirty="0"/>
              <a:t>Drive Controller – The electronics within the drive that implement</a:t>
            </a:r>
            <a:br>
              <a:rPr lang="en-US" dirty="0"/>
            </a:br>
            <a:r>
              <a:rPr lang="en-US" dirty="0"/>
              <a:t>the drive protocol (SCSI/ATA/SATA/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Communicates with the host</a:t>
            </a:r>
          </a:p>
          <a:p>
            <a:pPr lvl="2"/>
            <a:r>
              <a:rPr lang="en-US" dirty="0"/>
              <a:t>Standards compliance!</a:t>
            </a:r>
          </a:p>
          <a:p>
            <a:pPr lvl="2"/>
            <a:r>
              <a:rPr lang="en-US" dirty="0"/>
              <a:t>Additional features?!</a:t>
            </a:r>
          </a:p>
        </p:txBody>
      </p:sp>
      <p:pic>
        <p:nvPicPr>
          <p:cNvPr id="5" name="Picture 2" descr="http://news.techgenie.com/files/Hard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46" y="3376105"/>
            <a:ext cx="3388085" cy="2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53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21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Host Bus Adapter (HBA) – Manages the communication between the disk drive and the host</a:t>
            </a:r>
          </a:p>
          <a:p>
            <a:pPr lvl="2"/>
            <a:r>
              <a:rPr lang="en-US" dirty="0"/>
              <a:t>Located within the host</a:t>
            </a:r>
          </a:p>
          <a:p>
            <a:pPr lvl="2"/>
            <a:r>
              <a:rPr lang="en-US" dirty="0"/>
              <a:t>Typically built in to the motherboard, may use standalone cards for improved performance</a:t>
            </a:r>
          </a:p>
          <a:p>
            <a:pPr lvl="2"/>
            <a:r>
              <a:rPr lang="en-US" dirty="0"/>
              <a:t>Smart HBA’s exist, which can add performance enhancements</a:t>
            </a:r>
          </a:p>
          <a:p>
            <a:pPr lvl="1"/>
            <a:r>
              <a:rPr lang="en-US" dirty="0"/>
              <a:t>Older disks may have jumpers for configuration</a:t>
            </a:r>
          </a:p>
          <a:p>
            <a:pPr lvl="2"/>
            <a:r>
              <a:rPr lang="en-US" dirty="0"/>
              <a:t>Primary and Secondary disks</a:t>
            </a:r>
          </a:p>
          <a:p>
            <a:pPr lvl="1"/>
            <a:r>
              <a:rPr lang="en-US" dirty="0"/>
              <a:t>Disks can be connected with differing cables depending on the interface</a:t>
            </a:r>
          </a:p>
          <a:p>
            <a:pPr lvl="2"/>
            <a:r>
              <a:rPr lang="en-US" dirty="0"/>
              <a:t>Serial ATA, Parallel ATA, SCSI</a:t>
            </a:r>
          </a:p>
          <a:p>
            <a:pPr lvl="1"/>
            <a:r>
              <a:rPr lang="en-US" dirty="0"/>
              <a:t>Disks are typically sealed, to prevent dust</a:t>
            </a:r>
          </a:p>
          <a:p>
            <a:pPr lvl="2"/>
            <a:r>
              <a:rPr lang="en-US" dirty="0"/>
              <a:t>May have filtered holes in casing to allow pressure equalization</a:t>
            </a:r>
          </a:p>
          <a:p>
            <a:pPr lvl="1"/>
            <a:r>
              <a:rPr lang="en-US" dirty="0"/>
              <a:t>Crashing Heads – The term for when the heads hit the platters</a:t>
            </a:r>
          </a:p>
          <a:p>
            <a:pPr lvl="2"/>
            <a:r>
              <a:rPr lang="en-US" dirty="0"/>
              <a:t>Typically results in a dead disk drive!</a:t>
            </a:r>
          </a:p>
          <a:p>
            <a:pPr lvl="2"/>
            <a:r>
              <a:rPr lang="en-US" dirty="0"/>
              <a:t>Can be a result of vibration or disk movement while powered on</a:t>
            </a:r>
          </a:p>
        </p:txBody>
      </p:sp>
      <p:pic>
        <p:nvPicPr>
          <p:cNvPr id="5" name="Picture 2" descr="http://news.techgenie.com/files/Hard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46" y="3376105"/>
            <a:ext cx="3388085" cy="2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5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Exercises (DRX)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5578"/>
          </a:xfrm>
        </p:spPr>
        <p:txBody>
          <a:bodyPr>
            <a:normAutofit/>
          </a:bodyPr>
          <a:lstStyle/>
          <a:p>
            <a:r>
              <a:rPr lang="en-US" dirty="0"/>
              <a:t>Planning for disasters</a:t>
            </a:r>
          </a:p>
          <a:p>
            <a:pPr lvl="1"/>
            <a:r>
              <a:rPr lang="en-US" dirty="0"/>
              <a:t>Loss of staff</a:t>
            </a:r>
          </a:p>
          <a:p>
            <a:pPr lvl="2"/>
            <a:r>
              <a:rPr lang="en-US" dirty="0"/>
              <a:t>Employee strike?!</a:t>
            </a:r>
          </a:p>
          <a:p>
            <a:pPr lvl="2"/>
            <a:r>
              <a:rPr lang="en-US" dirty="0"/>
              <a:t>Transportation incident</a:t>
            </a:r>
          </a:p>
          <a:p>
            <a:pPr lvl="2"/>
            <a:r>
              <a:rPr lang="en-US" dirty="0"/>
              <a:t>Natural Disaster</a:t>
            </a:r>
          </a:p>
          <a:p>
            <a:pPr lvl="1"/>
            <a:r>
              <a:rPr lang="en-US" dirty="0"/>
              <a:t>Loss of data/infrastructure</a:t>
            </a:r>
          </a:p>
          <a:p>
            <a:pPr lvl="2"/>
            <a:r>
              <a:rPr lang="en-US" dirty="0"/>
              <a:t>Corruption of data</a:t>
            </a:r>
          </a:p>
          <a:p>
            <a:pPr lvl="2"/>
            <a:r>
              <a:rPr lang="en-US" dirty="0"/>
              <a:t>Accidental/Intentional deletion of data</a:t>
            </a:r>
          </a:p>
          <a:p>
            <a:pPr lvl="2"/>
            <a:r>
              <a:rPr lang="en-US" dirty="0"/>
              <a:t>Natural Disaster</a:t>
            </a:r>
          </a:p>
          <a:p>
            <a:pPr lvl="3"/>
            <a:r>
              <a:rPr lang="en-US" dirty="0"/>
              <a:t>Fire, tornado, flood, etc.</a:t>
            </a:r>
          </a:p>
          <a:p>
            <a:pPr lvl="2"/>
            <a:r>
              <a:rPr lang="en-US" dirty="0"/>
              <a:t>Man-made disaster</a:t>
            </a:r>
          </a:p>
          <a:p>
            <a:pPr lvl="3"/>
            <a:r>
              <a:rPr lang="en-US" dirty="0"/>
              <a:t>Plane crash, civil unrest</a:t>
            </a:r>
          </a:p>
          <a:p>
            <a:pPr lvl="1"/>
            <a:r>
              <a:rPr lang="en-US" dirty="0"/>
              <a:t>External influences</a:t>
            </a:r>
          </a:p>
          <a:p>
            <a:pPr lvl="2"/>
            <a:r>
              <a:rPr lang="en-US" dirty="0"/>
              <a:t>Critical provider outage</a:t>
            </a:r>
          </a:p>
          <a:p>
            <a:pPr lvl="2"/>
            <a:r>
              <a:rPr lang="en-US" dirty="0"/>
              <a:t>Natural Disaster</a:t>
            </a:r>
          </a:p>
        </p:txBody>
      </p:sp>
      <p:pic>
        <p:nvPicPr>
          <p:cNvPr id="1026" name="Picture 2" descr="http://ongoingoperations.com/wp-content/uploads/2013/05/disaster-recov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87584"/>
            <a:ext cx="3858895" cy="28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4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pic>
        <p:nvPicPr>
          <p:cNvPr id="1026" name="Picture 2" descr="http://www.pcguide.com/ref/hdd/op/z_wdc_hd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87" y="1845734"/>
            <a:ext cx="5033585" cy="43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7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21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Redundant Array of Independent Disks (RAID)</a:t>
            </a:r>
          </a:p>
          <a:p>
            <a:pPr lvl="2"/>
            <a:r>
              <a:rPr lang="en-US" dirty="0"/>
              <a:t>Describes a category of techniques that use multiple independent disks to</a:t>
            </a:r>
            <a:br>
              <a:rPr lang="en-US" dirty="0"/>
            </a:br>
            <a:r>
              <a:rPr lang="en-US" dirty="0"/>
              <a:t>provide storage that is larger, more reliable, or faster than a single drive</a:t>
            </a:r>
          </a:p>
          <a:p>
            <a:pPr lvl="2"/>
            <a:r>
              <a:rPr lang="en-US" dirty="0"/>
              <a:t>RAID Stripe – A group of data split among different disks</a:t>
            </a:r>
          </a:p>
          <a:p>
            <a:pPr lvl="2"/>
            <a:r>
              <a:rPr lang="en-US" dirty="0"/>
              <a:t>RAID 0 – Block level disk Striping</a:t>
            </a:r>
          </a:p>
          <a:p>
            <a:pPr lvl="3"/>
            <a:r>
              <a:rPr lang="en-US" dirty="0"/>
              <a:t>Data is spread amongst multiple disks, while still appearing as a single disk</a:t>
            </a:r>
          </a:p>
          <a:p>
            <a:pPr lvl="3"/>
            <a:r>
              <a:rPr lang="en-US" dirty="0"/>
              <a:t>No fault tolerance or redundancy!  If one drive in a RAID 0 array fails, all data is lost!</a:t>
            </a:r>
          </a:p>
          <a:p>
            <a:pPr lvl="3"/>
            <a:r>
              <a:rPr lang="en-US" dirty="0"/>
              <a:t>Increased read and write speed with more disks</a:t>
            </a:r>
          </a:p>
          <a:p>
            <a:pPr lvl="3"/>
            <a:r>
              <a:rPr lang="en-US" dirty="0"/>
              <a:t>Increased failure risk with more disks</a:t>
            </a:r>
          </a:p>
          <a:p>
            <a:pPr lvl="2"/>
            <a:r>
              <a:rPr lang="en-US" dirty="0"/>
              <a:t>RAID 1 – Disk mirroring</a:t>
            </a:r>
          </a:p>
          <a:p>
            <a:pPr lvl="3"/>
            <a:r>
              <a:rPr lang="en-US" dirty="0"/>
              <a:t>Data is duplicated among multiple disks</a:t>
            </a:r>
          </a:p>
          <a:p>
            <a:pPr lvl="3"/>
            <a:r>
              <a:rPr lang="en-US" dirty="0"/>
              <a:t>Additional disks provide additional redundancy, as long as one drive in the</a:t>
            </a:r>
            <a:br>
              <a:rPr lang="en-US" dirty="0"/>
            </a:br>
            <a:r>
              <a:rPr lang="en-US" dirty="0"/>
              <a:t>array is operational, the data will remain intact</a:t>
            </a:r>
          </a:p>
          <a:p>
            <a:pPr lvl="3"/>
            <a:r>
              <a:rPr lang="en-US" dirty="0"/>
              <a:t>Increased read speed, as data can be read from multiple disks at the same time</a:t>
            </a:r>
          </a:p>
          <a:p>
            <a:pPr lvl="3"/>
            <a:r>
              <a:rPr lang="en-US" dirty="0"/>
              <a:t>Writes are as slow as the slowest drive in the array</a:t>
            </a: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42722">
            <a:off x="7872674" y="2121722"/>
            <a:ext cx="34385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Raid 0 provides zero redundancy!</a:t>
            </a:r>
          </a:p>
        </p:txBody>
      </p:sp>
      <p:pic>
        <p:nvPicPr>
          <p:cNvPr id="6" name="Picture 2" descr="http://news.techgenie.com/files/Hard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46" y="3376105"/>
            <a:ext cx="3388085" cy="2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02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212"/>
          </a:xfrm>
        </p:spPr>
        <p:txBody>
          <a:bodyPr>
            <a:normAutofit/>
          </a:bodyPr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Redundant Array of Independent Disks (RAID)</a:t>
            </a:r>
          </a:p>
          <a:p>
            <a:pPr lvl="2"/>
            <a:r>
              <a:rPr lang="en-US" dirty="0"/>
              <a:t>RAID 2 – Bit level disk striping</a:t>
            </a:r>
          </a:p>
          <a:p>
            <a:pPr lvl="3"/>
            <a:r>
              <a:rPr lang="en-US" dirty="0"/>
              <a:t>Similar to RAID 5</a:t>
            </a:r>
          </a:p>
          <a:p>
            <a:pPr lvl="3"/>
            <a:r>
              <a:rPr lang="en-US" dirty="0"/>
              <a:t>Provides additional parity disk for redundancy and external code for error correction</a:t>
            </a:r>
          </a:p>
          <a:p>
            <a:pPr lvl="3"/>
            <a:r>
              <a:rPr lang="en-US" dirty="0"/>
              <a:t>Rarely used in practice</a:t>
            </a:r>
          </a:p>
          <a:p>
            <a:pPr lvl="2"/>
            <a:r>
              <a:rPr lang="en-US" dirty="0"/>
              <a:t>RAID 3 – Byte level striping with parity</a:t>
            </a:r>
          </a:p>
          <a:p>
            <a:pPr lvl="3"/>
            <a:r>
              <a:rPr lang="en-US" dirty="0"/>
              <a:t>Dedicated parity disk</a:t>
            </a:r>
          </a:p>
          <a:p>
            <a:pPr lvl="2"/>
            <a:r>
              <a:rPr lang="en-US" dirty="0"/>
              <a:t>Raid 4 – Block level striping with parity</a:t>
            </a:r>
          </a:p>
          <a:p>
            <a:pPr lvl="3"/>
            <a:r>
              <a:rPr lang="en-US" dirty="0"/>
              <a:t>Dedicated parity disk</a:t>
            </a:r>
          </a:p>
          <a:p>
            <a:pPr lvl="2"/>
            <a:r>
              <a:rPr lang="en-US" dirty="0"/>
              <a:t>RAID 5 – Block level striping with distributed parity</a:t>
            </a:r>
          </a:p>
          <a:p>
            <a:pPr lvl="3"/>
            <a:r>
              <a:rPr lang="en-US" dirty="0"/>
              <a:t>Similar to RAID 0 striping, with an additional distributed parity disk</a:t>
            </a:r>
          </a:p>
          <a:p>
            <a:pPr lvl="3"/>
            <a:r>
              <a:rPr lang="en-US" dirty="0"/>
              <a:t>RAID 5 can continue to operate in a degraded state, when one disk in the array dies</a:t>
            </a:r>
          </a:p>
          <a:p>
            <a:pPr lvl="3"/>
            <a:r>
              <a:rPr lang="en-US" dirty="0"/>
              <a:t>Provides increased read speed</a:t>
            </a:r>
          </a:p>
          <a:p>
            <a:pPr lvl="3"/>
            <a:r>
              <a:rPr lang="en-US" dirty="0"/>
              <a:t>Write speed can be reduced, as the additional recovery information is read and written</a:t>
            </a:r>
          </a:p>
        </p:txBody>
      </p:sp>
      <p:pic>
        <p:nvPicPr>
          <p:cNvPr id="3076" name="Picture 4" descr="http://cdn.ttgtmedia.com/rms/onlineImages/storage_raid_05_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80" y="3874416"/>
            <a:ext cx="3500462" cy="2211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79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21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Redundant Array of Independent Disks (RAID)</a:t>
            </a:r>
          </a:p>
          <a:p>
            <a:pPr lvl="2"/>
            <a:r>
              <a:rPr lang="en-US" dirty="0"/>
              <a:t>RAID 6 – Double distributed parity</a:t>
            </a:r>
          </a:p>
          <a:p>
            <a:pPr lvl="3"/>
            <a:r>
              <a:rPr lang="en-US" dirty="0"/>
              <a:t>Same as RAID 5, with 2 parity disks</a:t>
            </a:r>
          </a:p>
          <a:p>
            <a:pPr lvl="3"/>
            <a:r>
              <a:rPr lang="en-US" dirty="0"/>
              <a:t>RAID 6 can continue to operate when two disks in the array die</a:t>
            </a:r>
          </a:p>
          <a:p>
            <a:pPr lvl="2"/>
            <a:r>
              <a:rPr lang="en-US" dirty="0"/>
              <a:t>RAID 10</a:t>
            </a:r>
          </a:p>
          <a:p>
            <a:pPr lvl="3"/>
            <a:r>
              <a:rPr lang="en-US" dirty="0"/>
              <a:t>Two separate RAID 1 mirror arrays, nested within a RAID 0 striped array</a:t>
            </a:r>
          </a:p>
          <a:p>
            <a:pPr lvl="3"/>
            <a:r>
              <a:rPr lang="en-US" dirty="0"/>
              <a:t>Typically one of the best RAID levels for performance and redundancy</a:t>
            </a:r>
          </a:p>
          <a:p>
            <a:pPr lvl="3"/>
            <a:r>
              <a:rPr lang="en-US" dirty="0"/>
              <a:t>Best performance/redundancy/price combination</a:t>
            </a:r>
          </a:p>
          <a:p>
            <a:pPr lvl="2"/>
            <a:r>
              <a:rPr lang="en-US" dirty="0"/>
              <a:t>Different RAID levels provide different advantages</a:t>
            </a:r>
          </a:p>
          <a:p>
            <a:pPr lvl="3"/>
            <a:r>
              <a:rPr lang="en-US" dirty="0"/>
              <a:t>RAID 3 – Good for sequential reads (video, streaming)</a:t>
            </a:r>
          </a:p>
          <a:p>
            <a:pPr lvl="3"/>
            <a:r>
              <a:rPr lang="en-US" dirty="0"/>
              <a:t>RAID 4 – Good for some NAS filesystems (WAFL)</a:t>
            </a:r>
          </a:p>
          <a:p>
            <a:pPr lvl="3"/>
            <a:r>
              <a:rPr lang="en-US" dirty="0"/>
              <a:t>RAID 5/6 – Increased reliability and performance</a:t>
            </a:r>
          </a:p>
          <a:p>
            <a:pPr lvl="3"/>
            <a:r>
              <a:rPr lang="en-US" dirty="0"/>
              <a:t>RAID 10 – Typically best performance and reliability</a:t>
            </a:r>
          </a:p>
          <a:p>
            <a:pPr lvl="2"/>
            <a:r>
              <a:rPr lang="en-US" dirty="0"/>
              <a:t>Vendor specific RAID-type of setups</a:t>
            </a:r>
          </a:p>
          <a:p>
            <a:pPr lvl="3"/>
            <a:r>
              <a:rPr lang="en-US" dirty="0"/>
              <a:t>Proprietary code that creates something similar to a RAID array</a:t>
            </a:r>
          </a:p>
        </p:txBody>
      </p:sp>
      <p:pic>
        <p:nvPicPr>
          <p:cNvPr id="3074" name="Picture 2" descr="http://cdn.ttgtmedia.com/rms/editorial/storage_raid_10_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80" y="3676454"/>
            <a:ext cx="3453935" cy="2532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2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5957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Volumes – A chunk of storage as seen by the server</a:t>
            </a:r>
          </a:p>
          <a:p>
            <a:pPr lvl="2"/>
            <a:r>
              <a:rPr lang="en-US" dirty="0"/>
              <a:t>Originally, a volume was a disk, and every disk was one volume</a:t>
            </a:r>
          </a:p>
          <a:p>
            <a:pPr lvl="2"/>
            <a:r>
              <a:rPr lang="en-US" dirty="0"/>
              <a:t>Partitioning and RAID allowed for disks to be split or combined into volumes</a:t>
            </a:r>
          </a:p>
          <a:p>
            <a:pPr lvl="2"/>
            <a:r>
              <a:rPr lang="en-US" dirty="0"/>
              <a:t>A server sees a volume as one logical disk</a:t>
            </a:r>
          </a:p>
          <a:p>
            <a:pPr lvl="1"/>
            <a:r>
              <a:rPr lang="en-US" dirty="0"/>
              <a:t>Volume groups – A group of volumes!</a:t>
            </a:r>
          </a:p>
          <a:p>
            <a:pPr lvl="2"/>
            <a:r>
              <a:rPr lang="en-US" dirty="0"/>
              <a:t>Can combine separate physical volumes into one single volume</a:t>
            </a:r>
          </a:p>
          <a:p>
            <a:pPr lvl="2"/>
            <a:r>
              <a:rPr lang="en-US" dirty="0"/>
              <a:t>Combine separate disks, or separate RAID arrays</a:t>
            </a:r>
          </a:p>
          <a:p>
            <a:pPr lvl="1"/>
            <a:r>
              <a:rPr lang="en-US" dirty="0"/>
              <a:t>Filesystem – The method and structure of data storage on a volume</a:t>
            </a:r>
          </a:p>
          <a:p>
            <a:pPr lvl="2"/>
            <a:r>
              <a:rPr lang="en-US" dirty="0"/>
              <a:t>Many different file systems available, each with different benefits and drawbacks</a:t>
            </a:r>
          </a:p>
          <a:p>
            <a:pPr lvl="2"/>
            <a:r>
              <a:rPr lang="en-US" dirty="0"/>
              <a:t>Some filesystems provide journaling, or keeping a list of requested filesystem changes</a:t>
            </a:r>
            <a:br>
              <a:rPr lang="en-US" dirty="0"/>
            </a:br>
            <a:r>
              <a:rPr lang="en-US" dirty="0"/>
              <a:t>and applying the changes in a batch process</a:t>
            </a:r>
          </a:p>
          <a:p>
            <a:pPr lvl="3"/>
            <a:r>
              <a:rPr lang="en-US" dirty="0"/>
              <a:t>Journaling typically provides better write speed and recovery after a crash</a:t>
            </a:r>
          </a:p>
          <a:p>
            <a:pPr lvl="1"/>
            <a:r>
              <a:rPr lang="en-US" dirty="0"/>
              <a:t>Cache Disk – A high speed disk that caches the data</a:t>
            </a:r>
          </a:p>
          <a:p>
            <a:pPr lvl="2"/>
            <a:r>
              <a:rPr lang="en-US" dirty="0"/>
              <a:t>Improves performance</a:t>
            </a:r>
          </a:p>
        </p:txBody>
      </p:sp>
      <p:pic>
        <p:nvPicPr>
          <p:cNvPr id="8194" name="Picture 2" descr="https://geekpeek.net/wp-content/uploads/2013/07/lvm-red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22" y="2416090"/>
            <a:ext cx="34004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87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5957"/>
          </a:xfrm>
        </p:spPr>
        <p:txBody>
          <a:bodyPr>
            <a:normAutofit/>
          </a:bodyPr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Hot Spare – An extra disk that can automatically be placed into service when another disk dies</a:t>
            </a:r>
          </a:p>
          <a:p>
            <a:pPr lvl="1"/>
            <a:r>
              <a:rPr lang="en-US" dirty="0"/>
              <a:t>Direct Attached Storage (DAS)</a:t>
            </a:r>
          </a:p>
          <a:p>
            <a:pPr lvl="2"/>
            <a:r>
              <a:rPr lang="en-US" dirty="0"/>
              <a:t>Storage that is attached directly to the server rather than through a network</a:t>
            </a:r>
          </a:p>
          <a:p>
            <a:pPr lvl="1"/>
            <a:r>
              <a:rPr lang="en-US" dirty="0"/>
              <a:t>Storage Area Network (SAN)</a:t>
            </a:r>
          </a:p>
          <a:p>
            <a:pPr lvl="2"/>
            <a:r>
              <a:rPr lang="en-US" dirty="0"/>
              <a:t>A dedicated network of disk subsystems that connect servers to storage</a:t>
            </a:r>
          </a:p>
          <a:p>
            <a:pPr lvl="3"/>
            <a:r>
              <a:rPr lang="en-US" dirty="0"/>
              <a:t>Optimized for high speed and low latency using storage protocols</a:t>
            </a:r>
          </a:p>
          <a:p>
            <a:pPr lvl="2"/>
            <a:r>
              <a:rPr lang="en-US" dirty="0"/>
              <a:t>Disk segments are separated into LUNs that define what server can access what storage</a:t>
            </a:r>
          </a:p>
          <a:p>
            <a:pPr lvl="1"/>
            <a:r>
              <a:rPr lang="en-US" dirty="0"/>
              <a:t>Logical Unit Numbers (LUNs)</a:t>
            </a:r>
          </a:p>
          <a:p>
            <a:pPr lvl="2"/>
            <a:r>
              <a:rPr lang="en-US" dirty="0"/>
              <a:t>An number used to identify a logical unit</a:t>
            </a:r>
          </a:p>
          <a:p>
            <a:pPr lvl="2"/>
            <a:r>
              <a:rPr lang="en-US" dirty="0"/>
              <a:t>A logical unit is an area of storage within the SAN</a:t>
            </a:r>
          </a:p>
          <a:p>
            <a:pPr lvl="3"/>
            <a:r>
              <a:rPr lang="en-US" dirty="0"/>
              <a:t>A piece of the larger RAID array, presented as an independent disk</a:t>
            </a:r>
          </a:p>
          <a:p>
            <a:pPr lvl="2"/>
            <a:r>
              <a:rPr lang="en-US" dirty="0"/>
              <a:t>Often referred to as a disk by storage admins</a:t>
            </a:r>
          </a:p>
          <a:p>
            <a:pPr lvl="1"/>
            <a:r>
              <a:rPr lang="en-US" dirty="0"/>
              <a:t>IOPS – </a:t>
            </a:r>
            <a:r>
              <a:rPr lang="en-US" dirty="0" err="1"/>
              <a:t>Input/Output</a:t>
            </a:r>
            <a:r>
              <a:rPr lang="en-US" dirty="0"/>
              <a:t> Operations per second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846" y="4230533"/>
            <a:ext cx="4016064" cy="19911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1838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14" y="1845734"/>
            <a:ext cx="8129332" cy="44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to Storage Area Network (SAN) Technologies </a:t>
            </a:r>
          </a:p>
          <a:p>
            <a:pPr lvl="1"/>
            <a:r>
              <a:rPr lang="en-US" dirty="0">
                <a:hlinkClick r:id="rId2"/>
              </a:rPr>
              <a:t>https://www.youtube.com/watch?v=4RsLUTJ_Qtk</a:t>
            </a:r>
            <a:endParaRPr lang="en-US" dirty="0"/>
          </a:p>
          <a:p>
            <a:pPr lvl="2"/>
            <a:r>
              <a:rPr lang="en-US" dirty="0"/>
              <a:t>5 minutes 17 seconds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73" y="2682240"/>
            <a:ext cx="5435831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91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Area Networks (SAN)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112"/>
          </a:xfrm>
        </p:spPr>
        <p:txBody>
          <a:bodyPr/>
          <a:lstStyle/>
          <a:p>
            <a:r>
              <a:rPr lang="en-US" dirty="0"/>
              <a:t>A network with provides access to consolidated block level data</a:t>
            </a:r>
          </a:p>
          <a:p>
            <a:pPr lvl="1"/>
            <a:r>
              <a:rPr lang="en-US" dirty="0"/>
              <a:t>Devices appear to a server as a locally attached device</a:t>
            </a:r>
          </a:p>
          <a:p>
            <a:pPr lvl="2"/>
            <a:r>
              <a:rPr lang="en-US" dirty="0"/>
              <a:t>Think C:\ drives</a:t>
            </a:r>
          </a:p>
          <a:p>
            <a:pPr lvl="1"/>
            <a:r>
              <a:rPr lang="en-US" dirty="0"/>
              <a:t>SAN devices could be disk arrays (RAID or similar), </a:t>
            </a:r>
            <a:br>
              <a:rPr lang="en-US" dirty="0"/>
            </a:br>
            <a:r>
              <a:rPr lang="en-US" dirty="0"/>
              <a:t>tape libraries, optical storage arrays, etc.</a:t>
            </a:r>
          </a:p>
          <a:p>
            <a:pPr lvl="1"/>
            <a:r>
              <a:rPr lang="en-US" dirty="0"/>
              <a:t>Uses a separate network that is not accessible </a:t>
            </a:r>
            <a:br>
              <a:rPr lang="en-US" dirty="0"/>
            </a:br>
            <a:r>
              <a:rPr lang="en-US" dirty="0"/>
              <a:t>through the traditional LAN (usually)</a:t>
            </a:r>
          </a:p>
          <a:p>
            <a:pPr lvl="2"/>
            <a:r>
              <a:rPr lang="en-US" dirty="0"/>
              <a:t>SAN networks can be created over a traditional TCP/IP network</a:t>
            </a:r>
          </a:p>
          <a:p>
            <a:pPr lvl="2"/>
            <a:r>
              <a:rPr lang="en-US" dirty="0"/>
              <a:t>SAN networks require high speed and low latency for optimal operation</a:t>
            </a:r>
          </a:p>
          <a:p>
            <a:pPr lvl="1"/>
            <a:r>
              <a:rPr lang="en-US" dirty="0"/>
              <a:t>Can use Fiber Channel, iSCSI, ATA over Ethernet, and </a:t>
            </a:r>
            <a:r>
              <a:rPr lang="en-US" dirty="0" err="1"/>
              <a:t>HyperSCSI</a:t>
            </a:r>
            <a:endParaRPr lang="en-US" dirty="0"/>
          </a:p>
          <a:p>
            <a:pPr lvl="2"/>
            <a:r>
              <a:rPr lang="en-US" dirty="0"/>
              <a:t>Also Fiber Channel over Ethernet (</a:t>
            </a:r>
            <a:r>
              <a:rPr lang="en-US" dirty="0" err="1"/>
              <a:t>FCoE</a:t>
            </a:r>
            <a:r>
              <a:rPr lang="en-US" dirty="0"/>
              <a:t>)</a:t>
            </a:r>
          </a:p>
          <a:p>
            <a:r>
              <a:rPr lang="en-US" dirty="0"/>
              <a:t>Consolidate all servers local disks (C:\ drives) into a highly</a:t>
            </a:r>
            <a:br>
              <a:rPr lang="en-US" dirty="0"/>
            </a:br>
            <a:r>
              <a:rPr lang="en-US" dirty="0"/>
              <a:t>redundant appliance</a:t>
            </a:r>
          </a:p>
          <a:p>
            <a:pPr lvl="1"/>
            <a:r>
              <a:rPr lang="en-US" dirty="0"/>
              <a:t>Allows for data replication, de-duplication, better use of storage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51" y="2156917"/>
            <a:ext cx="4463235" cy="41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7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Attached Storage (NAS)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0007"/>
          </a:xfrm>
        </p:spPr>
        <p:txBody>
          <a:bodyPr/>
          <a:lstStyle/>
          <a:p>
            <a:r>
              <a:rPr lang="en-US" dirty="0"/>
              <a:t>A file-level data storage server connected to a computer network</a:t>
            </a:r>
          </a:p>
          <a:p>
            <a:pPr lvl="1"/>
            <a:r>
              <a:rPr lang="en-US" dirty="0"/>
              <a:t>Provides data access to clients</a:t>
            </a:r>
          </a:p>
          <a:p>
            <a:pPr lvl="1"/>
            <a:r>
              <a:rPr lang="en-US" dirty="0"/>
              <a:t>Specialized for service files</a:t>
            </a:r>
          </a:p>
          <a:p>
            <a:pPr lvl="1"/>
            <a:r>
              <a:rPr lang="en-US" dirty="0"/>
              <a:t>Combination of server hardware, software, and disk drives</a:t>
            </a:r>
          </a:p>
          <a:p>
            <a:pPr lvl="1"/>
            <a:r>
              <a:rPr lang="en-US" dirty="0"/>
              <a:t>Provides access using NFS, CIFS, or Apple Filing Protocol (AFP) on Macs</a:t>
            </a:r>
          </a:p>
          <a:p>
            <a:r>
              <a:rPr lang="en-US" dirty="0"/>
              <a:t>Built-in redundancy, RAID, error-checking, etc.</a:t>
            </a:r>
          </a:p>
          <a:p>
            <a:r>
              <a:rPr lang="en-US" dirty="0"/>
              <a:t>Allows for centralized file management and redundancy within the data center</a:t>
            </a:r>
          </a:p>
          <a:p>
            <a:pPr lvl="1"/>
            <a:r>
              <a:rPr lang="en-US" dirty="0"/>
              <a:t>Backups</a:t>
            </a:r>
          </a:p>
          <a:p>
            <a:pPr lvl="1"/>
            <a:r>
              <a:rPr lang="en-US" dirty="0"/>
              <a:t>Redundant power, disk drives, network connections</a:t>
            </a:r>
          </a:p>
          <a:p>
            <a:pPr lvl="1"/>
            <a:r>
              <a:rPr lang="en-US" dirty="0"/>
              <a:t>Allows for clustering, mirroring, and advanced protection features</a:t>
            </a:r>
          </a:p>
          <a:p>
            <a:r>
              <a:rPr lang="en-US" dirty="0"/>
              <a:t>Basically, a server with a bunch of disks serving files over the network</a:t>
            </a:r>
          </a:p>
          <a:p>
            <a:pPr lvl="1"/>
            <a:r>
              <a:rPr lang="en-US" dirty="0"/>
              <a:t>Provides both a storage system and a file system!</a:t>
            </a:r>
          </a:p>
        </p:txBody>
      </p:sp>
      <p:pic>
        <p:nvPicPr>
          <p:cNvPr id="1026" name="Picture 2" descr="http://www.wdc.com/en/network-attached-storage/images/NA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30" y="385741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6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Disaster Recovery Plan is a documented process and/or set of procedures to recover and protect a business IT infrastructure in the event of a disaster.</a:t>
            </a:r>
          </a:p>
          <a:p>
            <a:r>
              <a:rPr lang="en-US" dirty="0"/>
              <a:t>Comprehensive statement of consistent actions to be taken before, during, and after a disaster.</a:t>
            </a:r>
          </a:p>
          <a:p>
            <a:pPr lvl="1"/>
            <a:r>
              <a:rPr lang="en-US" dirty="0"/>
              <a:t>Unintentional: Meteorite, landslide, hurricane, weather, construction</a:t>
            </a:r>
          </a:p>
          <a:p>
            <a:pPr lvl="1"/>
            <a:r>
              <a:rPr lang="en-US" dirty="0"/>
              <a:t>Infrastructure failure: Network or power provider unable to provide services</a:t>
            </a:r>
          </a:p>
          <a:p>
            <a:pPr lvl="1"/>
            <a:r>
              <a:rPr lang="en-US" dirty="0"/>
              <a:t>Intentional: Terrorism, civil unrest</a:t>
            </a:r>
          </a:p>
        </p:txBody>
      </p:sp>
      <p:pic>
        <p:nvPicPr>
          <p:cNvPr id="35842" name="Picture 2" descr="https://upload.wikimedia.org/wikipedia/commons/a/ac/Schematic_ITSC_and_RTO%2C_RPO%2C_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78" y="4157414"/>
            <a:ext cx="8491502" cy="20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93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is an important aspect of any system, especially storage</a:t>
            </a:r>
          </a:p>
          <a:p>
            <a:pPr lvl="1"/>
            <a:r>
              <a:rPr lang="en-US" dirty="0"/>
              <a:t>Disk failures – If a disk in your array dies, you need to know!</a:t>
            </a:r>
          </a:p>
          <a:p>
            <a:pPr lvl="2"/>
            <a:r>
              <a:rPr lang="en-US" dirty="0"/>
              <a:t>Replace bad disks in a timely manner, before additional failures occur!</a:t>
            </a:r>
          </a:p>
          <a:p>
            <a:pPr lvl="1"/>
            <a:r>
              <a:rPr lang="en-US" dirty="0"/>
              <a:t>Disk outages – Other types of outages that prevent disk access</a:t>
            </a:r>
          </a:p>
          <a:p>
            <a:pPr lvl="1"/>
            <a:r>
              <a:rPr lang="en-US" dirty="0"/>
              <a:t>Used space and free space – How much space is used, how much is available?</a:t>
            </a:r>
          </a:p>
          <a:p>
            <a:pPr lvl="2"/>
            <a:r>
              <a:rPr lang="en-US" dirty="0"/>
              <a:t>If a disk runs out of space, bad things may happen!</a:t>
            </a:r>
          </a:p>
          <a:p>
            <a:pPr lvl="1"/>
            <a:r>
              <a:rPr lang="en-US" dirty="0"/>
              <a:t>Rate of change – How often data is changing?  Hot, warm, and cold data.</a:t>
            </a:r>
          </a:p>
          <a:p>
            <a:pPr lvl="1"/>
            <a:r>
              <a:rPr lang="en-US" dirty="0"/>
              <a:t>I/O usage – How many IOPS are happening on a storage pool</a:t>
            </a:r>
          </a:p>
          <a:p>
            <a:pPr lvl="1"/>
            <a:r>
              <a:rPr lang="en-US" dirty="0"/>
              <a:t>Network Interfaces – Available bandwidth for FC or Ethernet connections</a:t>
            </a:r>
          </a:p>
          <a:p>
            <a:pPr lvl="2"/>
            <a:r>
              <a:rPr lang="en-US" dirty="0"/>
              <a:t>Is the network connection saturated?  Might be time to add some more!</a:t>
            </a:r>
          </a:p>
          <a:p>
            <a:pPr lvl="1"/>
            <a:r>
              <a:rPr lang="en-US" dirty="0"/>
              <a:t>File system operations – Bad calls to the storage system?</a:t>
            </a:r>
          </a:p>
          <a:p>
            <a:pPr lvl="2"/>
            <a:r>
              <a:rPr lang="en-US" dirty="0"/>
              <a:t>Storage system policies can create overhead</a:t>
            </a:r>
          </a:p>
          <a:p>
            <a:pPr lvl="1"/>
            <a:r>
              <a:rPr lang="en-US" dirty="0"/>
              <a:t>Lack of usage – is a typically busy storage system idle?  Why?</a:t>
            </a:r>
          </a:p>
        </p:txBody>
      </p:sp>
      <p:pic>
        <p:nvPicPr>
          <p:cNvPr id="9218" name="Picture 2" descr="http://www.panurgy.com/wp-content/uploads/2013/02/panurgy-icon-storage-blu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026168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99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371"/>
          </a:xfrm>
        </p:spPr>
        <p:txBody>
          <a:bodyPr>
            <a:normAutofit/>
          </a:bodyPr>
          <a:lstStyle/>
          <a:p>
            <a:r>
              <a:rPr lang="en-US" dirty="0"/>
              <a:t>Some typical guidelines for performance</a:t>
            </a:r>
          </a:p>
          <a:p>
            <a:pPr lvl="1"/>
            <a:r>
              <a:rPr lang="en-US" dirty="0"/>
              <a:t>Never hit the network if you can stay on disk</a:t>
            </a:r>
          </a:p>
          <a:p>
            <a:pPr lvl="1"/>
            <a:r>
              <a:rPr lang="en-US" dirty="0"/>
              <a:t>Optimize your storage array for the application</a:t>
            </a:r>
          </a:p>
          <a:p>
            <a:pPr lvl="1"/>
            <a:r>
              <a:rPr lang="en-US" dirty="0"/>
              <a:t>Set your RAID stripe size to the block size</a:t>
            </a:r>
          </a:p>
          <a:p>
            <a:pPr lvl="2"/>
            <a:r>
              <a:rPr lang="en-US" dirty="0"/>
              <a:t>One stripe then uses one block per disk</a:t>
            </a:r>
          </a:p>
          <a:p>
            <a:pPr lvl="1"/>
            <a:r>
              <a:rPr lang="en-US" dirty="0"/>
              <a:t>Increase the disks in your storage pool</a:t>
            </a:r>
          </a:p>
          <a:p>
            <a:pPr lvl="2"/>
            <a:r>
              <a:rPr lang="en-US" dirty="0"/>
              <a:t>More spindles means more speed</a:t>
            </a:r>
          </a:p>
          <a:p>
            <a:pPr lvl="1"/>
            <a:r>
              <a:rPr lang="en-US" dirty="0"/>
              <a:t>Use fast hard disks</a:t>
            </a:r>
          </a:p>
          <a:p>
            <a:pPr lvl="2"/>
            <a:r>
              <a:rPr lang="en-US" dirty="0"/>
              <a:t>15,000, 10,000, 7,200, 5,400 RPM</a:t>
            </a:r>
          </a:p>
          <a:p>
            <a:pPr lvl="2"/>
            <a:r>
              <a:rPr lang="en-US" dirty="0"/>
              <a:t>6Gb/s vs 3Gb/s, etc.</a:t>
            </a:r>
          </a:p>
          <a:p>
            <a:pPr lvl="1"/>
            <a:r>
              <a:rPr lang="en-US" dirty="0"/>
              <a:t>Use a cache disk</a:t>
            </a:r>
          </a:p>
          <a:p>
            <a:pPr lvl="2"/>
            <a:r>
              <a:rPr lang="en-US" dirty="0"/>
              <a:t>High speed cache disks makes often use data available faster than pulling from the array</a:t>
            </a:r>
          </a:p>
          <a:p>
            <a:pPr lvl="1"/>
            <a:r>
              <a:rPr lang="en-US" dirty="0"/>
              <a:t>Consider SSD drives where possible</a:t>
            </a:r>
          </a:p>
          <a:p>
            <a:pPr lvl="2"/>
            <a:r>
              <a:rPr lang="en-US" dirty="0"/>
              <a:t>Expensive compared to traditional spinning disks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panurgy.com/wp-content/uploads/2013/02/panurgy-icon-storage-blu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026168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02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 Client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Mapping a NFS share to a local mount point</a:t>
            </a:r>
          </a:p>
          <a:p>
            <a:pPr lvl="1"/>
            <a:r>
              <a:rPr lang="en-US" dirty="0"/>
              <a:t>Install NFS Client tools (should already be installed)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-utils</a:t>
            </a:r>
          </a:p>
          <a:p>
            <a:pPr lvl="1"/>
            <a:r>
              <a:rPr lang="en-US" dirty="0"/>
              <a:t>Create the local folder to mount at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/home/students</a:t>
            </a:r>
          </a:p>
          <a:p>
            <a:pPr lvl="1"/>
            <a:r>
              <a:rPr lang="en-US" dirty="0"/>
              <a:t>Add network mount to filesystem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147.64.243.110:/home/students  /home/students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rw,sync,hard,intr,bg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Reload </a:t>
            </a:r>
            <a:r>
              <a:rPr lang="en-US" dirty="0" err="1">
                <a:cs typeface="Courier New" panose="02070309020205020404" pitchFamily="49" charset="0"/>
              </a:rPr>
              <a:t>systemctl</a:t>
            </a:r>
            <a:r>
              <a:rPr lang="en-US" dirty="0">
                <a:cs typeface="Courier New" panose="02070309020205020404" pitchFamily="49" charset="0"/>
              </a:rPr>
              <a:t> and mount any missing filesystems 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daemon-reload; mount -a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that filesystem has been mounted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–h /home/students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147.64.243.110:/home/students   20G  175M   20G   1% /home/students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Manually unmount and remount network file system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/home/students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147.64.243.110:/home/students  /home/students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845749" y="3955312"/>
            <a:ext cx="1743739" cy="4997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61033">
            <a:off x="8363228" y="1864597"/>
            <a:ext cx="34212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Notice the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option!</a:t>
            </a:r>
          </a:p>
        </p:txBody>
      </p:sp>
    </p:spTree>
    <p:extLst>
      <p:ext uri="{BB962C8B-B14F-4D97-AF65-F5344CB8AC3E}">
        <p14:creationId xmlns:p14="http://schemas.microsoft.com/office/powerpoint/2010/main" val="1301112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 Server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Exporting a NFS share as a server to a client</a:t>
            </a:r>
          </a:p>
          <a:p>
            <a:pPr lvl="1"/>
            <a:r>
              <a:rPr lang="en-US" dirty="0"/>
              <a:t>Install NFS Client tools (should already be installed)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-utils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the NFS server service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Allow NFS connections through the firewall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 --zone=public --add-service=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 new directory to share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-share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 file in our shared directory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Hello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-share/file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51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 Server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8293" cy="4485020"/>
          </a:xfrm>
        </p:spPr>
        <p:txBody>
          <a:bodyPr>
            <a:normAutofit/>
          </a:bodyPr>
          <a:lstStyle/>
          <a:p>
            <a:r>
              <a:rPr lang="en-US" dirty="0"/>
              <a:t>Exporting a NFS share as a server to a client (continued)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Export new folder to specified clients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/exports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-share 147.64.242.0/23(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rw,sync,root_squash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Restart the NFS server to apply the new export settings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r>
              <a:rPr lang="en-US" dirty="0"/>
              <a:t>At this point, we should be able to mount the share from another machine in the specified subnet</a:t>
            </a:r>
          </a:p>
          <a:p>
            <a:pPr lvl="1"/>
            <a:r>
              <a:rPr lang="en-US" dirty="0"/>
              <a:t>Only root can mount! See if you can mount from your own machine!</a:t>
            </a:r>
          </a:p>
          <a:p>
            <a:pPr lvl="2"/>
            <a:r>
              <a:rPr lang="en-US" dirty="0"/>
              <a:t>Mount our shared folder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147.64.243.1##:/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-share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/>
          </a:p>
          <a:p>
            <a:pPr lvl="4"/>
            <a:r>
              <a:rPr lang="en-US" dirty="0"/>
              <a:t>Replace the ## above with your 2-digit number!</a:t>
            </a:r>
          </a:p>
          <a:p>
            <a:pPr lvl="2"/>
            <a:r>
              <a:rPr lang="en-US" dirty="0"/>
              <a:t>Validate!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–h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–e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02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365495"/>
          </a:xfrm>
        </p:spPr>
        <p:txBody>
          <a:bodyPr>
            <a:normAutofit/>
          </a:bodyPr>
          <a:lstStyle/>
          <a:p>
            <a:r>
              <a:rPr lang="en-US" dirty="0"/>
              <a:t>A time-based job scheduler in Unix-like computer operating systems, used to schedule jobs to run periodically at fixed times, dates, or intervals. </a:t>
            </a:r>
          </a:p>
          <a:p>
            <a:r>
              <a:rPr lang="en-US" dirty="0"/>
              <a:t>Can run tasks every minute, hour, day, or at a specific</a:t>
            </a:r>
          </a:p>
          <a:p>
            <a:r>
              <a:rPr lang="en-US" dirty="0"/>
              <a:t>Crontab edited with the crontab -e command</a:t>
            </a:r>
          </a:p>
          <a:p>
            <a:pPr lvl="1"/>
            <a:r>
              <a:rPr lang="en-US" dirty="0"/>
              <a:t>Crontab editor will be your default editor!  Most likely vi.</a:t>
            </a:r>
          </a:p>
          <a:p>
            <a:pPr lvl="1"/>
            <a:r>
              <a:rPr lang="en-US" dirty="0"/>
              <a:t>Change your </a:t>
            </a:r>
            <a:r>
              <a:rPr lang="en-US" dirty="0" err="1"/>
              <a:t>cron</a:t>
            </a:r>
            <a:r>
              <a:rPr lang="en-US" dirty="0"/>
              <a:t> editor to use joe: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VISUAL=joe </a:t>
            </a:r>
          </a:p>
          <a:p>
            <a:r>
              <a:rPr lang="en-US" dirty="0"/>
              <a:t>If both day of month and day of week are specified, it is OR!  Otherwise it is AND!</a:t>
            </a:r>
          </a:p>
          <a:p>
            <a:r>
              <a:rPr lang="en-US" dirty="0"/>
              <a:t>Crontab format: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Minute   Hour   Day of Month       Month          Day of Week        Command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(0-59)  (0-23)     (1-31)    (1-12 or Jan-Dec)  (0-6 or Sun-Sat)</a:t>
            </a:r>
          </a:p>
          <a:p>
            <a:pPr marL="384048" lvl="2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 0 * * * /root/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script.sh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114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Script &amp; </a:t>
            </a:r>
            <a:r>
              <a:rPr lang="en-US" dirty="0" err="1"/>
              <a:t>Cron</a:t>
            </a:r>
            <a:r>
              <a:rPr lang="en-US" dirty="0"/>
              <a:t> Job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35F66-260F-0347-8DE7-D23F96BD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/>
          <a:lstStyle/>
          <a:p>
            <a:r>
              <a:rPr lang="en-US" b="1" u="sng" dirty="0">
                <a:cs typeface="Courier New" panose="02070309020205020404" pitchFamily="49" charset="0"/>
              </a:rPr>
              <a:t>Script – /root/</a:t>
            </a:r>
            <a:r>
              <a:rPr lang="en-US" b="1" u="sng" dirty="0" err="1">
                <a:cs typeface="Courier New" panose="02070309020205020404" pitchFamily="49" charset="0"/>
              </a:rPr>
              <a:t>backups.sh</a:t>
            </a:r>
            <a:r>
              <a:rPr lang="en-US" b="1" u="sng" dirty="0"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--exclude "empty"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/backups/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u="sng" dirty="0">
                <a:cs typeface="Courier New" panose="02070309020205020404" pitchFamily="49" charset="0"/>
              </a:rPr>
              <a:t>Don’t forget to set the script executable!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+x /root/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backups.sh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u="sng" dirty="0">
              <a:cs typeface="Courier New" panose="02070309020205020404" pitchFamily="49" charset="0"/>
            </a:endParaRPr>
          </a:p>
          <a:p>
            <a:r>
              <a:rPr lang="en-US" b="1" u="sng" dirty="0" err="1">
                <a:cs typeface="Courier New" panose="02070309020205020404" pitchFamily="49" charset="0"/>
              </a:rPr>
              <a:t>Cron</a:t>
            </a:r>
            <a:r>
              <a:rPr lang="en-US" b="1" u="sng" dirty="0">
                <a:cs typeface="Courier New" panose="02070309020205020404" pitchFamily="49" charset="0"/>
              </a:rPr>
              <a:t> – Run nightly at 2:00AM: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2 * * * /root/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backups.sh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E650C4FF-119C-5A48-BAC9-823612DD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23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VM Info:</a:t>
            </a:r>
          </a:p>
          <a:p>
            <a:pPr lvl="1"/>
            <a:r>
              <a:rPr lang="en-US" dirty="0"/>
              <a:t>IP Address: 147.64.243.1## (01-10)</a:t>
            </a:r>
          </a:p>
          <a:p>
            <a:pPr lvl="1"/>
            <a:r>
              <a:rPr lang="en-US" dirty="0"/>
              <a:t>Hostname: cmac3990-1##.cs.edinboro.edu (01-10)</a:t>
            </a:r>
          </a:p>
          <a:p>
            <a:pPr lvl="1"/>
            <a:r>
              <a:rPr lang="en-US" dirty="0"/>
              <a:t>Alias: 41##.megastuff.biz (01-10)</a:t>
            </a:r>
          </a:p>
          <a:p>
            <a:pPr lvl="1"/>
            <a:r>
              <a:rPr lang="en-US" strike="sngStrike" dirty="0"/>
              <a:t>Samba: </a:t>
            </a:r>
            <a:r>
              <a:rPr lang="en-US" strike="sngStrike" dirty="0">
                <a:cs typeface="Courier New" panose="02070309020205020404" pitchFamily="49" charset="0"/>
              </a:rPr>
              <a:t>\\147.64.243.1##\ (01-10)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Additional IP’s 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mybond0 VIP – 147.64.243.150+## (150-160)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mybond0.187 VLAN – 10.0.187.1## (100-110)</a:t>
            </a:r>
            <a:endParaRPr lang="en-US" dirty="0"/>
          </a:p>
          <a:p>
            <a:r>
              <a:rPr lang="en-US" dirty="0"/>
              <a:t>Assignment 6 – Due this week!</a:t>
            </a:r>
          </a:p>
          <a:p>
            <a:r>
              <a:rPr lang="en-US" dirty="0"/>
              <a:t>Assignment 7 – Due next week!</a:t>
            </a:r>
          </a:p>
          <a:p>
            <a:r>
              <a:rPr lang="en-US" dirty="0"/>
              <a:t>Assignment 8 – Due in 2 weeks?</a:t>
            </a:r>
          </a:p>
          <a:p>
            <a:pPr lvl="1"/>
            <a:r>
              <a:rPr lang="en-US" dirty="0"/>
              <a:t>NTP? NFS? BOND? VLAN? VIP? Backups?</a:t>
            </a:r>
          </a:p>
          <a:p>
            <a:pPr lvl="1"/>
            <a:r>
              <a:rPr lang="en-US" dirty="0"/>
              <a:t>Check script?</a:t>
            </a:r>
            <a:endParaRPr lang="en-US" u="sng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68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477619"/>
          </a:xfrm>
        </p:spPr>
        <p:txBody>
          <a:bodyPr>
            <a:normAutofit/>
          </a:bodyPr>
          <a:lstStyle/>
          <a:p>
            <a:r>
              <a:rPr lang="en-US" dirty="0"/>
              <a:t>ping</a:t>
            </a:r>
          </a:p>
          <a:p>
            <a:r>
              <a:rPr lang="en-US" dirty="0" err="1"/>
              <a:t>ifconfig</a:t>
            </a:r>
            <a:endParaRPr lang="en-US" dirty="0"/>
          </a:p>
          <a:p>
            <a:r>
              <a:rPr lang="en-US" dirty="0"/>
              <a:t>route</a:t>
            </a:r>
          </a:p>
          <a:p>
            <a:r>
              <a:rPr lang="en-US" dirty="0" err="1"/>
              <a:t>systemctl</a:t>
            </a:r>
            <a:endParaRPr lang="en-US" dirty="0"/>
          </a:p>
          <a:p>
            <a:r>
              <a:rPr lang="en-US" dirty="0" err="1"/>
              <a:t>dnf</a:t>
            </a:r>
            <a:endParaRPr lang="en-US" dirty="0"/>
          </a:p>
          <a:p>
            <a:r>
              <a:rPr lang="en-US" dirty="0" err="1"/>
              <a:t>mkdir</a:t>
            </a:r>
            <a:endParaRPr lang="en-US" dirty="0"/>
          </a:p>
          <a:p>
            <a:r>
              <a:rPr lang="en-US" dirty="0"/>
              <a:t>mount/</a:t>
            </a:r>
            <a:r>
              <a:rPr lang="en-US" dirty="0" err="1"/>
              <a:t>umount</a:t>
            </a:r>
            <a:endParaRPr lang="en-US" dirty="0"/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echo</a:t>
            </a:r>
          </a:p>
          <a:p>
            <a:r>
              <a:rPr lang="en-US" dirty="0"/>
              <a:t>ls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04282" y="1858420"/>
            <a:ext cx="4382787" cy="4472334"/>
          </a:xfrm>
        </p:spPr>
        <p:txBody>
          <a:bodyPr>
            <a:normAutofit/>
          </a:bodyPr>
          <a:lstStyle/>
          <a:p>
            <a:r>
              <a:rPr lang="en-US" dirty="0" err="1"/>
              <a:t>df</a:t>
            </a:r>
            <a:endParaRPr lang="en-US" dirty="0"/>
          </a:p>
          <a:p>
            <a:r>
              <a:rPr lang="en-US" dirty="0" err="1"/>
              <a:t>showmount</a:t>
            </a:r>
            <a:endParaRPr lang="en-US" dirty="0"/>
          </a:p>
          <a:p>
            <a:endParaRPr lang="en-US" dirty="0"/>
          </a:p>
          <a:p>
            <a:r>
              <a:rPr lang="en-US" dirty="0"/>
              <a:t>File locations: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sysconfig</a:t>
            </a:r>
            <a:r>
              <a:rPr lang="en-US" dirty="0"/>
              <a:t>/network-scripts/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fstab</a:t>
            </a:r>
            <a:endParaRPr lang="en-US" dirty="0"/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35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42592" y="1998662"/>
            <a:ext cx="3113088" cy="4217987"/>
          </a:xfrm>
        </p:spPr>
        <p:txBody>
          <a:bodyPr>
            <a:normAutofit/>
          </a:bodyPr>
          <a:lstStyle/>
          <a:p>
            <a:r>
              <a:rPr lang="en-US" dirty="0"/>
              <a:t>Network virtualization</a:t>
            </a:r>
          </a:p>
          <a:p>
            <a:pPr lvl="1"/>
            <a:r>
              <a:rPr lang="en-US" dirty="0"/>
              <a:t>Trunks</a:t>
            </a:r>
          </a:p>
          <a:p>
            <a:pPr lvl="1"/>
            <a:r>
              <a:rPr lang="en-US" dirty="0"/>
              <a:t>VLANs</a:t>
            </a:r>
          </a:p>
          <a:p>
            <a:pPr lvl="1"/>
            <a:r>
              <a:rPr lang="en-US" dirty="0"/>
              <a:t>Benefits</a:t>
            </a:r>
          </a:p>
          <a:p>
            <a:r>
              <a:rPr lang="en-US" dirty="0"/>
              <a:t>NFS</a:t>
            </a:r>
          </a:p>
          <a:p>
            <a:r>
              <a:rPr lang="en-US" dirty="0"/>
              <a:t>CIFS</a:t>
            </a:r>
          </a:p>
          <a:p>
            <a:r>
              <a:rPr lang="en-US" dirty="0"/>
              <a:t>NAS</a:t>
            </a:r>
          </a:p>
          <a:p>
            <a:r>
              <a:rPr lang="en-US" dirty="0"/>
              <a:t>SAN</a:t>
            </a:r>
          </a:p>
          <a:p>
            <a:r>
              <a:rPr lang="en-US" dirty="0"/>
              <a:t>PDU</a:t>
            </a:r>
          </a:p>
          <a:p>
            <a:r>
              <a:rPr lang="en-US" dirty="0"/>
              <a:t>Data center designs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221126" y="1998662"/>
            <a:ext cx="3624767" cy="4217987"/>
          </a:xfrm>
        </p:spPr>
        <p:txBody>
          <a:bodyPr>
            <a:normAutofit/>
          </a:bodyPr>
          <a:lstStyle/>
          <a:p>
            <a:r>
              <a:rPr lang="en-US" dirty="0"/>
              <a:t>Disaster Recovery Exercises (DRX)</a:t>
            </a:r>
          </a:p>
          <a:p>
            <a:pPr lvl="1"/>
            <a:r>
              <a:rPr lang="en-US" dirty="0"/>
              <a:t>Causes</a:t>
            </a:r>
          </a:p>
          <a:p>
            <a:pPr lvl="1"/>
            <a:r>
              <a:rPr lang="en-US" dirty="0"/>
              <a:t>Plans</a:t>
            </a:r>
          </a:p>
          <a:p>
            <a:pPr lvl="1"/>
            <a:r>
              <a:rPr lang="en-US" dirty="0" err="1"/>
              <a:t>Tiering</a:t>
            </a:r>
            <a:endParaRPr lang="en-US" dirty="0"/>
          </a:p>
          <a:p>
            <a:r>
              <a:rPr lang="en-US" dirty="0"/>
              <a:t>Fault tolerance</a:t>
            </a:r>
          </a:p>
          <a:p>
            <a:r>
              <a:rPr lang="en-US" dirty="0"/>
              <a:t>Fault domain</a:t>
            </a:r>
          </a:p>
          <a:p>
            <a:r>
              <a:rPr lang="en-US" dirty="0"/>
              <a:t>Single point of failure</a:t>
            </a:r>
          </a:p>
          <a:p>
            <a:r>
              <a:rPr lang="en-US" dirty="0"/>
              <a:t>Thin clients</a:t>
            </a:r>
          </a:p>
          <a:p>
            <a:pPr lvl="1"/>
            <a:r>
              <a:rPr lang="en-US" dirty="0"/>
              <a:t>Benefits</a:t>
            </a:r>
          </a:p>
          <a:p>
            <a:pPr lvl="1"/>
            <a:r>
              <a:rPr lang="en-US" dirty="0"/>
              <a:t>Limitations</a:t>
            </a:r>
          </a:p>
          <a:p>
            <a:pPr lvl="1"/>
            <a:r>
              <a:rPr lang="en-US" dirty="0"/>
              <a:t>Variations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9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74631" cy="4408310"/>
          </a:xfrm>
        </p:spPr>
        <p:txBody>
          <a:bodyPr>
            <a:normAutofit/>
          </a:bodyPr>
          <a:lstStyle/>
          <a:p>
            <a:r>
              <a:rPr lang="en-US" dirty="0"/>
              <a:t>An insurance plan for Business</a:t>
            </a:r>
          </a:p>
          <a:p>
            <a:pPr lvl="1"/>
            <a:r>
              <a:rPr lang="en-US" dirty="0"/>
              <a:t>Sense of security</a:t>
            </a:r>
          </a:p>
          <a:p>
            <a:pPr lvl="1"/>
            <a:r>
              <a:rPr lang="en-US" dirty="0"/>
              <a:t>Minimize risk</a:t>
            </a:r>
          </a:p>
          <a:p>
            <a:pPr lvl="1"/>
            <a:r>
              <a:rPr lang="en-US" dirty="0"/>
              <a:t>Reduce delays</a:t>
            </a:r>
          </a:p>
          <a:p>
            <a:r>
              <a:rPr lang="en-US" dirty="0" err="1"/>
              <a:t>Tiering</a:t>
            </a:r>
            <a:r>
              <a:rPr lang="en-US" dirty="0"/>
              <a:t> of applications</a:t>
            </a:r>
          </a:p>
          <a:p>
            <a:pPr lvl="1"/>
            <a:r>
              <a:rPr lang="en-US" dirty="0"/>
              <a:t>Infrastructure Tier</a:t>
            </a:r>
          </a:p>
          <a:p>
            <a:pPr lvl="1"/>
            <a:r>
              <a:rPr lang="en-US" dirty="0"/>
              <a:t>Business Critical Tier</a:t>
            </a:r>
          </a:p>
          <a:p>
            <a:pPr lvl="1"/>
            <a:r>
              <a:rPr lang="en-US" dirty="0"/>
              <a:t>Lower Business Tiers</a:t>
            </a:r>
          </a:p>
          <a:p>
            <a:r>
              <a:rPr lang="en-US" dirty="0"/>
              <a:t>For example, of companies that had a major loss of business data, 43% never reopen and 29% close within two years.</a:t>
            </a:r>
          </a:p>
          <a:p>
            <a:endParaRPr lang="en-US" dirty="0"/>
          </a:p>
        </p:txBody>
      </p:sp>
      <p:pic>
        <p:nvPicPr>
          <p:cNvPr id="36866" name="Picture 2" descr="http://www.itcreative.nl/site/images/disaster_recovery_plan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7" y="2573867"/>
            <a:ext cx="5776824" cy="35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050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9886"/>
          </a:xfrm>
        </p:spPr>
        <p:txBody>
          <a:bodyPr>
            <a:normAutofit/>
          </a:bodyPr>
          <a:lstStyle/>
          <a:p>
            <a:r>
              <a:rPr lang="en-US" dirty="0"/>
              <a:t>“We need to hire more people, so we have more feet to shoot” – Unknown…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20: Storage</a:t>
            </a:r>
          </a:p>
          <a:p>
            <a:pPr lvl="1"/>
            <a:r>
              <a:rPr lang="en-US" dirty="0"/>
              <a:t>Chapter 21: NFS</a:t>
            </a:r>
          </a:p>
          <a:p>
            <a:pPr lvl="1"/>
            <a:r>
              <a:rPr lang="en-US" dirty="0"/>
              <a:t>Chapter 22: SMB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SAN, DFS</a:t>
            </a:r>
          </a:p>
          <a:p>
            <a:pPr lvl="1"/>
            <a:r>
              <a:rPr lang="en-US" dirty="0"/>
              <a:t>Midterm review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System Check and review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5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5924409" cy="43631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 a risk assessment</a:t>
            </a:r>
          </a:p>
          <a:p>
            <a:pPr lvl="1"/>
            <a:r>
              <a:rPr lang="en-US" dirty="0"/>
              <a:t>Determine potential consequence of various system disasters</a:t>
            </a:r>
          </a:p>
          <a:p>
            <a:r>
              <a:rPr lang="en-US" dirty="0"/>
              <a:t>Establish priorities</a:t>
            </a:r>
          </a:p>
          <a:p>
            <a:pPr lvl="1"/>
            <a:r>
              <a:rPr lang="en-US" dirty="0"/>
              <a:t>Where to allocate resources first</a:t>
            </a:r>
          </a:p>
          <a:p>
            <a:r>
              <a:rPr lang="en-US" dirty="0"/>
              <a:t>Determine necessary strategies</a:t>
            </a:r>
          </a:p>
          <a:p>
            <a:pPr lvl="1"/>
            <a:r>
              <a:rPr lang="en-US" dirty="0"/>
              <a:t>Facilities, hardware, software, communication links, data files, customer services</a:t>
            </a:r>
          </a:p>
          <a:p>
            <a:pPr lvl="1"/>
            <a:r>
              <a:rPr lang="en-US" dirty="0"/>
              <a:t>Hot sites, warm sites, cold sites</a:t>
            </a:r>
          </a:p>
          <a:p>
            <a:r>
              <a:rPr lang="en-US" dirty="0"/>
              <a:t>Collect Data</a:t>
            </a:r>
          </a:p>
          <a:p>
            <a:pPr lvl="1"/>
            <a:r>
              <a:rPr lang="en-US" dirty="0"/>
              <a:t>Gain input from multiple business areas</a:t>
            </a:r>
          </a:p>
          <a:p>
            <a:r>
              <a:rPr lang="en-US" dirty="0"/>
              <a:t>Document a written plan</a:t>
            </a:r>
          </a:p>
          <a:p>
            <a:r>
              <a:rPr lang="en-US" dirty="0"/>
              <a:t>Develop testing criteria and procedures</a:t>
            </a:r>
          </a:p>
          <a:p>
            <a:r>
              <a:rPr lang="en-US" dirty="0"/>
              <a:t>Test!</a:t>
            </a:r>
          </a:p>
        </p:txBody>
      </p:sp>
      <p:pic>
        <p:nvPicPr>
          <p:cNvPr id="37890" name="Picture 2" descr="http://www.safeandtrained.com/wp-content/uploads/2015/09/disaster-recovery-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62" y="3160889"/>
            <a:ext cx="4204318" cy="26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8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3946"/>
          </a:xfrm>
        </p:spPr>
        <p:txBody>
          <a:bodyPr>
            <a:normAutofit/>
          </a:bodyPr>
          <a:lstStyle/>
          <a:p>
            <a:r>
              <a:rPr lang="en-US" dirty="0"/>
              <a:t>A disaster recovery plan looks at what disasters could happen, and lays out a plan of recovery.</a:t>
            </a:r>
          </a:p>
          <a:p>
            <a:pPr lvl="1"/>
            <a:r>
              <a:rPr lang="en-US" dirty="0"/>
              <a:t>Identification of current disaster scenarios</a:t>
            </a:r>
          </a:p>
          <a:p>
            <a:pPr lvl="1"/>
            <a:r>
              <a:rPr lang="en-US" dirty="0"/>
              <a:t>Implementation of methods to identify potential new disasters</a:t>
            </a:r>
          </a:p>
          <a:p>
            <a:pPr lvl="1"/>
            <a:r>
              <a:rPr lang="en-US" dirty="0"/>
              <a:t>Planning and preparations to enable service restoration</a:t>
            </a:r>
          </a:p>
          <a:p>
            <a:pPr lvl="1"/>
            <a:r>
              <a:rPr lang="en-US" dirty="0"/>
              <a:t>Identification of key services, </a:t>
            </a:r>
            <a:r>
              <a:rPr lang="en-US" dirty="0" err="1"/>
              <a:t>tiering</a:t>
            </a:r>
            <a:endParaRPr lang="en-US" dirty="0"/>
          </a:p>
          <a:p>
            <a:r>
              <a:rPr lang="en-US" dirty="0"/>
              <a:t>Define the disaster</a:t>
            </a:r>
          </a:p>
          <a:p>
            <a:pPr lvl="1"/>
            <a:r>
              <a:rPr lang="en-US" dirty="0"/>
              <a:t>Natural disaster, major catastrophe, stray backhoe</a:t>
            </a:r>
          </a:p>
          <a:p>
            <a:r>
              <a:rPr lang="en-US" dirty="0"/>
              <a:t>Perform a risk analysis</a:t>
            </a:r>
          </a:p>
          <a:p>
            <a:pPr lvl="1"/>
            <a:r>
              <a:rPr lang="en-US" dirty="0"/>
              <a:t>Analyze potential risks and the costs associated with each</a:t>
            </a:r>
          </a:p>
          <a:p>
            <a:pPr lvl="2"/>
            <a:r>
              <a:rPr lang="en-US" dirty="0"/>
              <a:t>cost of disaster * risk of disaster = cost of mitigation</a:t>
            </a:r>
          </a:p>
          <a:p>
            <a:r>
              <a:rPr lang="en-US" dirty="0"/>
              <a:t>Legal Obligations</a:t>
            </a:r>
          </a:p>
          <a:p>
            <a:pPr lvl="1"/>
            <a:r>
              <a:rPr lang="en-US" dirty="0"/>
              <a:t>Vendors, customers, shareholders, stakeholders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82" y="3221990"/>
            <a:ext cx="46386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04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6226</Words>
  <Application>Microsoft Office PowerPoint</Application>
  <PresentationFormat>Widescreen</PresentationFormat>
  <Paragraphs>832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Calibri</vt:lpstr>
      <vt:lpstr>Calibri Light</vt:lpstr>
      <vt:lpstr>Courier New</vt:lpstr>
      <vt:lpstr>Retrospect</vt:lpstr>
      <vt:lpstr>CMAC 3990.200 Systems Administration and Operations</vt:lpstr>
      <vt:lpstr>Objectives</vt:lpstr>
      <vt:lpstr>Weekly Info</vt:lpstr>
      <vt:lpstr>Assignment Reviews</vt:lpstr>
      <vt:lpstr>Disaster Recovery Exercises (DRX)</vt:lpstr>
      <vt:lpstr>Disaster Planning and Recovery</vt:lpstr>
      <vt:lpstr>Disaster Planning and Recovery</vt:lpstr>
      <vt:lpstr>Disaster Planning and Recovery</vt:lpstr>
      <vt:lpstr>Disaster Planning and Recovery</vt:lpstr>
      <vt:lpstr>Disaster Planning and Recovery</vt:lpstr>
      <vt:lpstr>Disaster Planning and Recovery</vt:lpstr>
      <vt:lpstr>Disaster Planning and Recovery</vt:lpstr>
      <vt:lpstr>Disaster Planning and Recovery</vt:lpstr>
      <vt:lpstr>Data Center Quick Info</vt:lpstr>
      <vt:lpstr>Thin Clients</vt:lpstr>
      <vt:lpstr>Thin Clients</vt:lpstr>
      <vt:lpstr>Thin Clients</vt:lpstr>
      <vt:lpstr>Thin Clients</vt:lpstr>
      <vt:lpstr>Network Virtualization</vt:lpstr>
      <vt:lpstr>Network Virtualization</vt:lpstr>
      <vt:lpstr>Network Virtualization</vt:lpstr>
      <vt:lpstr>Network Virtualization</vt:lpstr>
      <vt:lpstr>Virtual IP’s</vt:lpstr>
      <vt:lpstr>Virtual IP’s</vt:lpstr>
      <vt:lpstr>Virtual IP’s</vt:lpstr>
      <vt:lpstr>Linux VLAN Tagging</vt:lpstr>
      <vt:lpstr>Linux VLAN Tagging</vt:lpstr>
      <vt:lpstr>Linux VLAN Tagging</vt:lpstr>
      <vt:lpstr>Backups</vt:lpstr>
      <vt:lpstr>Backups</vt:lpstr>
      <vt:lpstr>Backups</vt:lpstr>
      <vt:lpstr>Backups</vt:lpstr>
      <vt:lpstr>Backups</vt:lpstr>
      <vt:lpstr>Backups</vt:lpstr>
      <vt:lpstr>Backups</vt:lpstr>
      <vt:lpstr>CMAC 3990.200 Systems Administration and Operations</vt:lpstr>
      <vt:lpstr>Rsync</vt:lpstr>
      <vt:lpstr>Rsync</vt:lpstr>
      <vt:lpstr>Rsync</vt:lpstr>
      <vt:lpstr>Network File Systems (NFS)</vt:lpstr>
      <vt:lpstr>Network File Systems (NFS)</vt:lpstr>
      <vt:lpstr>Network File Systems (NFS)</vt:lpstr>
      <vt:lpstr>Common Internet File System (CIFS)</vt:lpstr>
      <vt:lpstr>Distributed File Systems (DFS)</vt:lpstr>
      <vt:lpstr>Distributed File Systems (DFS)</vt:lpstr>
      <vt:lpstr>Distributed File Systems (DFS)</vt:lpstr>
      <vt:lpstr>Data Storage</vt:lpstr>
      <vt:lpstr>Data Storage</vt:lpstr>
      <vt:lpstr>Data Storage</vt:lpstr>
      <vt:lpstr>Data Storage</vt:lpstr>
      <vt:lpstr>Data Storage</vt:lpstr>
      <vt:lpstr>Data Storage</vt:lpstr>
      <vt:lpstr>Data Storage</vt:lpstr>
      <vt:lpstr>Data Storage</vt:lpstr>
      <vt:lpstr>Data Storage</vt:lpstr>
      <vt:lpstr>Data Storage</vt:lpstr>
      <vt:lpstr>Data Storage</vt:lpstr>
      <vt:lpstr>Storage Area Networks (SAN)</vt:lpstr>
      <vt:lpstr>Network Attached Storage (NAS)</vt:lpstr>
      <vt:lpstr>Storage Monitoring</vt:lpstr>
      <vt:lpstr>Storage Performance</vt:lpstr>
      <vt:lpstr>Network File Systems (NFS) Client Install</vt:lpstr>
      <vt:lpstr>Network File Systems (NFS) Server Install</vt:lpstr>
      <vt:lpstr>Network File Systems (NFS) Server Install</vt:lpstr>
      <vt:lpstr>Cron</vt:lpstr>
      <vt:lpstr>Backup Script &amp; Cron Job Example</vt:lpstr>
      <vt:lpstr>Virtual Machines</vt:lpstr>
      <vt:lpstr>Linux Commands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2016-09-10T18:47:44Z</dcterms:created>
  <dcterms:modified xsi:type="dcterms:W3CDTF">2025-10-04T20:53:08Z</dcterms:modified>
</cp:coreProperties>
</file>